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2.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76" r:id="rId3"/>
    <p:sldId id="273" r:id="rId4"/>
    <p:sldId id="277" r:id="rId5"/>
    <p:sldId id="322" r:id="rId6"/>
    <p:sldId id="323" r:id="rId7"/>
    <p:sldId id="324" r:id="rId8"/>
    <p:sldId id="327" r:id="rId9"/>
    <p:sldId id="328" r:id="rId10"/>
    <p:sldId id="257" r:id="rId11"/>
    <p:sldId id="272" r:id="rId12"/>
    <p:sldId id="270" r:id="rId13"/>
    <p:sldId id="271" r:id="rId14"/>
    <p:sldId id="274" r:id="rId15"/>
    <p:sldId id="275" r:id="rId16"/>
    <p:sldId id="267" r:id="rId17"/>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8A3"/>
    <a:srgbClr val="FFE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6" d="100"/>
          <a:sy n="66" d="100"/>
        </p:scale>
        <p:origin x="66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B:\Rita\Material_Leitura\Reletorios_isa\Calibra&#231;&#227;o_KT\Relat&#243;rio\Calibra&#231;&#227;o_v2\Causa_Efeito_tabela.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B:\Rita\Material_Leitura\Reletorios_isa\Calibra&#231;&#227;o_KT\Relat&#243;rio\Calibra&#231;&#227;o_v2\Causa_Efeito_tabel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P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7.4094321375650904E-2"/>
          <c:y val="4.7472897409562925E-2"/>
          <c:w val="0.74889407581032763"/>
          <c:h val="0.79786830993951841"/>
        </c:manualLayout>
      </c:layout>
      <c:barChart>
        <c:barDir val="col"/>
        <c:grouping val="clustered"/>
        <c:varyColors val="0"/>
        <c:ser>
          <c:idx val="0"/>
          <c:order val="0"/>
          <c:tx>
            <c:strRef>
              <c:f>'Outros gráficos_2'!$D$21</c:f>
              <c:strCache>
                <c:ptCount val="1"/>
                <c:pt idx="0">
                  <c:v>Concordância</c:v>
                </c:pt>
              </c:strCache>
            </c:strRef>
          </c:tx>
          <c:spPr>
            <a:solidFill>
              <a:srgbClr val="00B050"/>
            </a:solidFill>
          </c:spPr>
          <c:invertIfNegative val="0"/>
          <c:cat>
            <c:strRef>
              <c:f>'Outros gráficos_2'!$C$22:$C$27</c:f>
              <c:strCache>
                <c:ptCount val="6"/>
                <c:pt idx="0">
                  <c:v>Minv 2009</c:v>
                </c:pt>
                <c:pt idx="1">
                  <c:v>Diatom 2010</c:v>
                </c:pt>
                <c:pt idx="2">
                  <c:v>MTRp 2009</c:v>
                </c:pt>
                <c:pt idx="3">
                  <c:v>IVR 2009</c:v>
                </c:pt>
                <c:pt idx="4">
                  <c:v>F-IBIP 2005 - 2009</c:v>
                </c:pt>
                <c:pt idx="5">
                  <c:v>Global </c:v>
                </c:pt>
              </c:strCache>
            </c:strRef>
          </c:cat>
          <c:val>
            <c:numRef>
              <c:f>'Outros gráficos_2'!$D$22:$D$27</c:f>
              <c:numCache>
                <c:formatCode>0.00%</c:formatCode>
                <c:ptCount val="6"/>
                <c:pt idx="0">
                  <c:v>0.66960000000000175</c:v>
                </c:pt>
                <c:pt idx="1">
                  <c:v>0.53500000000000003</c:v>
                </c:pt>
                <c:pt idx="2">
                  <c:v>0.59599999999999997</c:v>
                </c:pt>
                <c:pt idx="3">
                  <c:v>0.85329999999999995</c:v>
                </c:pt>
                <c:pt idx="4">
                  <c:v>0.46100000000000002</c:v>
                </c:pt>
                <c:pt idx="5" formatCode="0%">
                  <c:v>0.61132500000000112</c:v>
                </c:pt>
              </c:numCache>
            </c:numRef>
          </c:val>
          <c:extLst>
            <c:ext xmlns:c16="http://schemas.microsoft.com/office/drawing/2014/chart" uri="{C3380CC4-5D6E-409C-BE32-E72D297353CC}">
              <c16:uniqueId val="{00000000-7559-45BE-BFB2-CB691B1056CB}"/>
            </c:ext>
          </c:extLst>
        </c:ser>
        <c:ser>
          <c:idx val="1"/>
          <c:order val="1"/>
          <c:tx>
            <c:strRef>
              <c:f>'Outros gráficos_2'!$E$21</c:f>
              <c:strCache>
                <c:ptCount val="1"/>
                <c:pt idx="0">
                  <c:v>R2</c:v>
                </c:pt>
              </c:strCache>
            </c:strRef>
          </c:tx>
          <c:spPr>
            <a:solidFill>
              <a:srgbClr val="0070C0"/>
            </a:solidFill>
          </c:spPr>
          <c:invertIfNegative val="0"/>
          <c:cat>
            <c:strRef>
              <c:f>'Outros gráficos_2'!$C$22:$C$27</c:f>
              <c:strCache>
                <c:ptCount val="6"/>
                <c:pt idx="0">
                  <c:v>Minv 2009</c:v>
                </c:pt>
                <c:pt idx="1">
                  <c:v>Diatom 2010</c:v>
                </c:pt>
                <c:pt idx="2">
                  <c:v>MTRp 2009</c:v>
                </c:pt>
                <c:pt idx="3">
                  <c:v>IVR 2009</c:v>
                </c:pt>
                <c:pt idx="4">
                  <c:v>F-IBIP 2005 - 2009</c:v>
                </c:pt>
                <c:pt idx="5">
                  <c:v>Global </c:v>
                </c:pt>
              </c:strCache>
            </c:strRef>
          </c:cat>
          <c:val>
            <c:numRef>
              <c:f>'Outros gráficos_2'!$E$22:$E$27</c:f>
              <c:numCache>
                <c:formatCode>0.00%</c:formatCode>
                <c:ptCount val="6"/>
                <c:pt idx="0">
                  <c:v>0.4980000000000005</c:v>
                </c:pt>
                <c:pt idx="1">
                  <c:v>8.9000000000000065E-2</c:v>
                </c:pt>
                <c:pt idx="2">
                  <c:v>0.77600000000000124</c:v>
                </c:pt>
                <c:pt idx="3">
                  <c:v>0.51400000000000001</c:v>
                </c:pt>
                <c:pt idx="4">
                  <c:v>0.40500000000000008</c:v>
                </c:pt>
                <c:pt idx="5">
                  <c:v>0.61000000000000065</c:v>
                </c:pt>
              </c:numCache>
            </c:numRef>
          </c:val>
          <c:extLst>
            <c:ext xmlns:c16="http://schemas.microsoft.com/office/drawing/2014/chart" uri="{C3380CC4-5D6E-409C-BE32-E72D297353CC}">
              <c16:uniqueId val="{00000001-7559-45BE-BFB2-CB691B1056CB}"/>
            </c:ext>
          </c:extLst>
        </c:ser>
        <c:dLbls>
          <c:showLegendKey val="0"/>
          <c:showVal val="0"/>
          <c:showCatName val="0"/>
          <c:showSerName val="0"/>
          <c:showPercent val="0"/>
          <c:showBubbleSize val="0"/>
        </c:dLbls>
        <c:gapWidth val="150"/>
        <c:axId val="-620436576"/>
        <c:axId val="-620434400"/>
      </c:barChart>
      <c:catAx>
        <c:axId val="-620436576"/>
        <c:scaling>
          <c:orientation val="minMax"/>
        </c:scaling>
        <c:delete val="0"/>
        <c:axPos val="b"/>
        <c:numFmt formatCode="General" sourceLinked="0"/>
        <c:majorTickMark val="out"/>
        <c:minorTickMark val="none"/>
        <c:tickLblPos val="nextTo"/>
        <c:crossAx val="-620434400"/>
        <c:crosses val="autoZero"/>
        <c:auto val="1"/>
        <c:lblAlgn val="ctr"/>
        <c:lblOffset val="100"/>
        <c:noMultiLvlLbl val="0"/>
      </c:catAx>
      <c:valAx>
        <c:axId val="-620434400"/>
        <c:scaling>
          <c:orientation val="minMax"/>
        </c:scaling>
        <c:delete val="0"/>
        <c:axPos val="l"/>
        <c:majorGridlines/>
        <c:numFmt formatCode="0%" sourceLinked="0"/>
        <c:majorTickMark val="out"/>
        <c:minorTickMark val="none"/>
        <c:tickLblPos val="nextTo"/>
        <c:crossAx val="-620436576"/>
        <c:crosses val="autoZero"/>
        <c:crossBetween val="between"/>
      </c:valAx>
      <c:spPr>
        <a:noFill/>
        <a:ln w="25400">
          <a:noFill/>
        </a:ln>
      </c:spPr>
    </c:plotArea>
    <c:legend>
      <c:legendPos val="r"/>
      <c:legendEntry>
        <c:idx val="0"/>
        <c:txPr>
          <a:bodyPr/>
          <a:lstStyle/>
          <a:p>
            <a:pPr>
              <a:defRPr sz="900" b="1"/>
            </a:pPr>
            <a:endParaRPr lang="pt-PT"/>
          </a:p>
        </c:txPr>
      </c:legendEntry>
      <c:layout>
        <c:manualLayout>
          <c:xMode val="edge"/>
          <c:yMode val="edge"/>
          <c:x val="0.81822616072008558"/>
          <c:y val="4.3094699369475402E-2"/>
          <c:w val="0.1696710210273413"/>
          <c:h val="0.23248487960744041"/>
        </c:manualLayout>
      </c:layout>
      <c:overlay val="0"/>
      <c:txPr>
        <a:bodyPr/>
        <a:lstStyle/>
        <a:p>
          <a:pPr>
            <a:defRPr sz="900"/>
          </a:pPr>
          <a:endParaRPr lang="pt-PT"/>
        </a:p>
      </c:txPr>
    </c:legend>
    <c:plotVisOnly val="1"/>
    <c:dispBlanksAs val="gap"/>
    <c:showDLblsOverMax val="0"/>
  </c:chart>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P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4094321375650904E-2"/>
          <c:y val="4.7472897409562925E-2"/>
          <c:w val="0.74889407581032763"/>
          <c:h val="0.79786830993951841"/>
        </c:manualLayout>
      </c:layout>
      <c:barChart>
        <c:barDir val="col"/>
        <c:grouping val="clustered"/>
        <c:varyColors val="0"/>
        <c:ser>
          <c:idx val="0"/>
          <c:order val="0"/>
          <c:tx>
            <c:strRef>
              <c:f>'Outros gráficos_2'!$D$21</c:f>
              <c:strCache>
                <c:ptCount val="1"/>
                <c:pt idx="0">
                  <c:v>Concordância</c:v>
                </c:pt>
              </c:strCache>
            </c:strRef>
          </c:tx>
          <c:spPr>
            <a:solidFill>
              <a:srgbClr val="00B050"/>
            </a:solidFill>
          </c:spPr>
          <c:invertIfNegative val="0"/>
          <c:cat>
            <c:strRef>
              <c:f>'Outros gráficos_2'!$C$22:$C$27</c:f>
              <c:strCache>
                <c:ptCount val="6"/>
                <c:pt idx="0">
                  <c:v>Minv 2009</c:v>
                </c:pt>
                <c:pt idx="1">
                  <c:v>Diatom 2010</c:v>
                </c:pt>
                <c:pt idx="2">
                  <c:v>MTRp 2009</c:v>
                </c:pt>
                <c:pt idx="3">
                  <c:v>IVR 2009</c:v>
                </c:pt>
                <c:pt idx="4">
                  <c:v>F-IBIP 2005 - 2009</c:v>
                </c:pt>
                <c:pt idx="5">
                  <c:v>Global </c:v>
                </c:pt>
              </c:strCache>
            </c:strRef>
          </c:cat>
          <c:val>
            <c:numRef>
              <c:f>'Outros gráficos_2'!$D$22:$D$27</c:f>
              <c:numCache>
                <c:formatCode>0.00%</c:formatCode>
                <c:ptCount val="6"/>
                <c:pt idx="0">
                  <c:v>0.66960000000000175</c:v>
                </c:pt>
                <c:pt idx="1">
                  <c:v>0.53500000000000003</c:v>
                </c:pt>
                <c:pt idx="2">
                  <c:v>0.59599999999999997</c:v>
                </c:pt>
                <c:pt idx="3">
                  <c:v>0.85329999999999995</c:v>
                </c:pt>
                <c:pt idx="4">
                  <c:v>0.46100000000000002</c:v>
                </c:pt>
                <c:pt idx="5" formatCode="0%">
                  <c:v>0.61132500000000112</c:v>
                </c:pt>
              </c:numCache>
            </c:numRef>
          </c:val>
          <c:extLst>
            <c:ext xmlns:c16="http://schemas.microsoft.com/office/drawing/2014/chart" uri="{C3380CC4-5D6E-409C-BE32-E72D297353CC}">
              <c16:uniqueId val="{00000000-1AD0-49E3-B81C-89ABBFB10AEF}"/>
            </c:ext>
          </c:extLst>
        </c:ser>
        <c:ser>
          <c:idx val="1"/>
          <c:order val="1"/>
          <c:tx>
            <c:strRef>
              <c:f>'Outros gráficos_2'!$E$21</c:f>
              <c:strCache>
                <c:ptCount val="1"/>
                <c:pt idx="0">
                  <c:v>R2</c:v>
                </c:pt>
              </c:strCache>
            </c:strRef>
          </c:tx>
          <c:spPr>
            <a:solidFill>
              <a:srgbClr val="0070C0"/>
            </a:solidFill>
          </c:spPr>
          <c:invertIfNegative val="0"/>
          <c:cat>
            <c:strRef>
              <c:f>'Outros gráficos_2'!$C$22:$C$27</c:f>
              <c:strCache>
                <c:ptCount val="6"/>
                <c:pt idx="0">
                  <c:v>Minv 2009</c:v>
                </c:pt>
                <c:pt idx="1">
                  <c:v>Diatom 2010</c:v>
                </c:pt>
                <c:pt idx="2">
                  <c:v>MTRp 2009</c:v>
                </c:pt>
                <c:pt idx="3">
                  <c:v>IVR 2009</c:v>
                </c:pt>
                <c:pt idx="4">
                  <c:v>F-IBIP 2005 - 2009</c:v>
                </c:pt>
                <c:pt idx="5">
                  <c:v>Global </c:v>
                </c:pt>
              </c:strCache>
            </c:strRef>
          </c:cat>
          <c:val>
            <c:numRef>
              <c:f>'Outros gráficos_2'!$E$22:$E$27</c:f>
              <c:numCache>
                <c:formatCode>0.00%</c:formatCode>
                <c:ptCount val="6"/>
                <c:pt idx="0">
                  <c:v>0.4980000000000005</c:v>
                </c:pt>
                <c:pt idx="1">
                  <c:v>8.9000000000000065E-2</c:v>
                </c:pt>
                <c:pt idx="2">
                  <c:v>0.77600000000000124</c:v>
                </c:pt>
                <c:pt idx="3">
                  <c:v>0.51400000000000001</c:v>
                </c:pt>
                <c:pt idx="4">
                  <c:v>0.40500000000000008</c:v>
                </c:pt>
                <c:pt idx="5">
                  <c:v>0.61000000000000065</c:v>
                </c:pt>
              </c:numCache>
            </c:numRef>
          </c:val>
          <c:extLst>
            <c:ext xmlns:c16="http://schemas.microsoft.com/office/drawing/2014/chart" uri="{C3380CC4-5D6E-409C-BE32-E72D297353CC}">
              <c16:uniqueId val="{00000001-1AD0-49E3-B81C-89ABBFB10AEF}"/>
            </c:ext>
          </c:extLst>
        </c:ser>
        <c:dLbls>
          <c:showLegendKey val="0"/>
          <c:showVal val="0"/>
          <c:showCatName val="0"/>
          <c:showSerName val="0"/>
          <c:showPercent val="0"/>
          <c:showBubbleSize val="0"/>
        </c:dLbls>
        <c:gapWidth val="150"/>
        <c:axId val="-2142613408"/>
        <c:axId val="-2142612864"/>
      </c:barChart>
      <c:catAx>
        <c:axId val="-2142613408"/>
        <c:scaling>
          <c:orientation val="minMax"/>
        </c:scaling>
        <c:delete val="0"/>
        <c:axPos val="b"/>
        <c:numFmt formatCode="General" sourceLinked="0"/>
        <c:majorTickMark val="out"/>
        <c:minorTickMark val="none"/>
        <c:tickLblPos val="nextTo"/>
        <c:crossAx val="-2142612864"/>
        <c:crosses val="autoZero"/>
        <c:auto val="1"/>
        <c:lblAlgn val="ctr"/>
        <c:lblOffset val="100"/>
        <c:noMultiLvlLbl val="0"/>
      </c:catAx>
      <c:valAx>
        <c:axId val="-2142612864"/>
        <c:scaling>
          <c:orientation val="minMax"/>
        </c:scaling>
        <c:delete val="0"/>
        <c:axPos val="l"/>
        <c:majorGridlines/>
        <c:numFmt formatCode="0%" sourceLinked="0"/>
        <c:majorTickMark val="out"/>
        <c:minorTickMark val="none"/>
        <c:tickLblPos val="nextTo"/>
        <c:crossAx val="-2142613408"/>
        <c:crosses val="autoZero"/>
        <c:crossBetween val="between"/>
      </c:valAx>
      <c:spPr>
        <a:noFill/>
        <a:ln w="25400">
          <a:noFill/>
        </a:ln>
      </c:spPr>
    </c:plotArea>
    <c:legend>
      <c:legendPos val="r"/>
      <c:legendEntry>
        <c:idx val="0"/>
        <c:txPr>
          <a:bodyPr/>
          <a:lstStyle/>
          <a:p>
            <a:pPr>
              <a:defRPr sz="900" b="1"/>
            </a:pPr>
            <a:endParaRPr lang="pt-PT"/>
          </a:p>
        </c:txPr>
      </c:legendEntry>
      <c:layout>
        <c:manualLayout>
          <c:xMode val="edge"/>
          <c:yMode val="edge"/>
          <c:x val="0.81822616072008558"/>
          <c:y val="4.3094699369475402E-2"/>
          <c:w val="0.1696710210273413"/>
          <c:h val="0.23248487960744041"/>
        </c:manualLayout>
      </c:layout>
      <c:overlay val="0"/>
      <c:txPr>
        <a:bodyPr/>
        <a:lstStyle/>
        <a:p>
          <a:pPr>
            <a:defRPr sz="900"/>
          </a:pPr>
          <a:endParaRPr lang="pt-PT"/>
        </a:p>
      </c:txPr>
    </c:legend>
    <c:plotVisOnly val="1"/>
    <c:dispBlanksAs val="gap"/>
    <c:showDLblsOverMax val="0"/>
  </c:chart>
  <c:spPr>
    <a:solidFill>
      <a:schemeClr val="bg1"/>
    </a:solidFill>
  </c:sp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0.85271</cdr:x>
      <cdr:y>0.11391</cdr:y>
    </cdr:from>
    <cdr:to>
      <cdr:x>0.91357</cdr:x>
      <cdr:y>0.24122</cdr:y>
    </cdr:to>
    <cdr:sp macro="" textlink="">
      <cdr:nvSpPr>
        <cdr:cNvPr id="6" name="CaixaDeTexto 9"/>
        <cdr:cNvSpPr txBox="1"/>
      </cdr:nvSpPr>
      <cdr:spPr>
        <a:xfrm xmlns:a="http://schemas.openxmlformats.org/drawingml/2006/main">
          <a:off x="4604668" y="323834"/>
          <a:ext cx="328647" cy="361929"/>
        </a:xfrm>
        <a:prstGeom xmlns:a="http://schemas.openxmlformats.org/drawingml/2006/main" prst="rect">
          <a:avLst/>
        </a:prstGeom>
        <a:solidFill xmlns:a="http://schemas.openxmlformats.org/drawingml/2006/main">
          <a:schemeClr val="bg1">
            <a:lumMod val="85000"/>
          </a:schemeClr>
        </a:solidFill>
      </cdr:spPr>
      <cdr:txBody>
        <a:bodyPr xmlns:a="http://schemas.openxmlformats.org/drawingml/2006/main" wrap="square" rtlCol="0">
          <a:noAutofit/>
        </a:bodyPr>
        <a:lstStyle xmlns:a="http://schemas.openxmlformats.org/drawingml/2006/main">
          <a:defPPr>
            <a:defRPr lang="pt-PT"/>
          </a:defPPr>
          <a:lvl1pPr marL="0" algn="l" defTabSz="914400" rtl="0" eaLnBrk="1" latinLnBrk="0" hangingPunct="1">
            <a:defRPr sz="1800" kern="1200">
              <a:solidFill>
                <a:sysClr val="windowText" lastClr="000000"/>
              </a:solidFill>
              <a:latin typeface="Calibri"/>
            </a:defRPr>
          </a:lvl1pPr>
          <a:lvl2pPr marL="457200" algn="l" defTabSz="914400" rtl="0" eaLnBrk="1" latinLnBrk="0" hangingPunct="1">
            <a:defRPr sz="1800" kern="1200">
              <a:solidFill>
                <a:sysClr val="windowText" lastClr="000000"/>
              </a:solidFill>
              <a:latin typeface="Calibri"/>
            </a:defRPr>
          </a:lvl2pPr>
          <a:lvl3pPr marL="914400" algn="l" defTabSz="914400" rtl="0" eaLnBrk="1" latinLnBrk="0" hangingPunct="1">
            <a:defRPr sz="1800" kern="1200">
              <a:solidFill>
                <a:sysClr val="windowText" lastClr="000000"/>
              </a:solidFill>
              <a:latin typeface="Calibri"/>
            </a:defRPr>
          </a:lvl3pPr>
          <a:lvl4pPr marL="1371600" algn="l" defTabSz="914400" rtl="0" eaLnBrk="1" latinLnBrk="0" hangingPunct="1">
            <a:defRPr sz="1800" kern="1200">
              <a:solidFill>
                <a:sysClr val="windowText" lastClr="000000"/>
              </a:solidFill>
              <a:latin typeface="Calibri"/>
            </a:defRPr>
          </a:lvl4pPr>
          <a:lvl5pPr marL="1828800" algn="l" defTabSz="914400" rtl="0" eaLnBrk="1" latinLnBrk="0" hangingPunct="1">
            <a:defRPr sz="1800" kern="1200">
              <a:solidFill>
                <a:sysClr val="windowText" lastClr="000000"/>
              </a:solidFill>
              <a:latin typeface="Calibri"/>
            </a:defRPr>
          </a:lvl5pPr>
          <a:lvl6pPr marL="2286000" algn="l" defTabSz="914400" rtl="0" eaLnBrk="1" latinLnBrk="0" hangingPunct="1">
            <a:defRPr sz="1800" kern="1200">
              <a:solidFill>
                <a:sysClr val="windowText" lastClr="000000"/>
              </a:solidFill>
              <a:latin typeface="Calibri"/>
            </a:defRPr>
          </a:lvl6pPr>
          <a:lvl7pPr marL="2743200" algn="l" defTabSz="914400" rtl="0" eaLnBrk="1" latinLnBrk="0" hangingPunct="1">
            <a:defRPr sz="1800" kern="1200">
              <a:solidFill>
                <a:sysClr val="windowText" lastClr="000000"/>
              </a:solidFill>
              <a:latin typeface="Calibri"/>
            </a:defRPr>
          </a:lvl7pPr>
          <a:lvl8pPr marL="3200400" algn="l" defTabSz="914400" rtl="0" eaLnBrk="1" latinLnBrk="0" hangingPunct="1">
            <a:defRPr sz="1800" kern="1200">
              <a:solidFill>
                <a:sysClr val="windowText" lastClr="000000"/>
              </a:solidFill>
              <a:latin typeface="Calibri"/>
            </a:defRPr>
          </a:lvl8pPr>
          <a:lvl9pPr marL="3657600" algn="l" defTabSz="914400" rtl="0" eaLnBrk="1" latinLnBrk="0" hangingPunct="1">
            <a:defRPr sz="1800" kern="1200">
              <a:solidFill>
                <a:sysClr val="windowText" lastClr="000000"/>
              </a:solidFill>
              <a:latin typeface="Calibri"/>
            </a:defRPr>
          </a:lvl9pPr>
        </a:lstStyle>
        <a:p xmlns:a="http://schemas.openxmlformats.org/drawingml/2006/main">
          <a:endParaRPr lang="pt-PT" sz="1000" b="1" dirty="0"/>
        </a:p>
        <a:p xmlns:a="http://schemas.openxmlformats.org/drawingml/2006/main">
          <a:r>
            <a:rPr lang="pt-PT" sz="1000" b="1" dirty="0"/>
            <a:t>R</a:t>
          </a:r>
          <a:r>
            <a:rPr lang="pt-PT" sz="1000" b="1" baseline="30000" dirty="0"/>
            <a:t>2</a:t>
          </a:r>
          <a:endParaRPr lang="pt-PT" sz="1000" dirty="0"/>
        </a:p>
      </cdr:txBody>
    </cdr:sp>
  </cdr:relSizeAnchor>
  <cdr:relSizeAnchor xmlns:cdr="http://schemas.openxmlformats.org/drawingml/2006/chartDrawing">
    <cdr:from>
      <cdr:x>0.86154</cdr:x>
      <cdr:y>0.33002</cdr:y>
    </cdr:from>
    <cdr:to>
      <cdr:x>0.99558</cdr:x>
      <cdr:y>0.57195</cdr:y>
    </cdr:to>
    <cdr:sp macro="" textlink="">
      <cdr:nvSpPr>
        <cdr:cNvPr id="7" name="CaixaDeTexto 6"/>
        <cdr:cNvSpPr txBox="1"/>
      </cdr:nvSpPr>
      <cdr:spPr>
        <a:xfrm xmlns:a="http://schemas.openxmlformats.org/drawingml/2006/main">
          <a:off x="4652342" y="938254"/>
          <a:ext cx="723844" cy="68778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pt-PT" sz="1100"/>
        </a:p>
      </cdr:txBody>
    </cdr:sp>
  </cdr:relSizeAnchor>
  <cdr:relSizeAnchor xmlns:cdr="http://schemas.openxmlformats.org/drawingml/2006/chartDrawing">
    <cdr:from>
      <cdr:x>0.84773</cdr:x>
      <cdr:y>0.30905</cdr:y>
    </cdr:from>
    <cdr:to>
      <cdr:x>1</cdr:x>
      <cdr:y>0.51321</cdr:y>
    </cdr:to>
    <cdr:sp macro="" textlink="">
      <cdr:nvSpPr>
        <cdr:cNvPr id="8" name="CaixaDeTexto 7"/>
        <cdr:cNvSpPr txBox="1"/>
      </cdr:nvSpPr>
      <cdr:spPr>
        <a:xfrm xmlns:a="http://schemas.openxmlformats.org/drawingml/2006/main">
          <a:off x="4577776" y="878597"/>
          <a:ext cx="822264" cy="58040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l"/>
          <a:r>
            <a:rPr lang="pt-PT" sz="900"/>
            <a:t>Intervalo de Confiança 90%</a:t>
          </a:r>
        </a:p>
      </cdr:txBody>
    </cdr:sp>
  </cdr:relSizeAnchor>
</c:userShapes>
</file>

<file path=ppt/drawings/drawing2.xml><?xml version="1.0" encoding="utf-8"?>
<c:userShapes xmlns:c="http://schemas.openxmlformats.org/drawingml/2006/chart">
  <cdr:relSizeAnchor xmlns:cdr="http://schemas.openxmlformats.org/drawingml/2006/chartDrawing">
    <cdr:from>
      <cdr:x>0.85271</cdr:x>
      <cdr:y>0.11391</cdr:y>
    </cdr:from>
    <cdr:to>
      <cdr:x>0.91357</cdr:x>
      <cdr:y>0.24122</cdr:y>
    </cdr:to>
    <cdr:sp macro="" textlink="">
      <cdr:nvSpPr>
        <cdr:cNvPr id="6" name="CaixaDeTexto 9"/>
        <cdr:cNvSpPr txBox="1"/>
      </cdr:nvSpPr>
      <cdr:spPr>
        <a:xfrm xmlns:a="http://schemas.openxmlformats.org/drawingml/2006/main">
          <a:off x="4604668" y="323834"/>
          <a:ext cx="328647" cy="361929"/>
        </a:xfrm>
        <a:prstGeom xmlns:a="http://schemas.openxmlformats.org/drawingml/2006/main" prst="rect">
          <a:avLst/>
        </a:prstGeom>
        <a:solidFill xmlns:a="http://schemas.openxmlformats.org/drawingml/2006/main">
          <a:schemeClr val="bg1">
            <a:lumMod val="85000"/>
          </a:schemeClr>
        </a:solidFill>
      </cdr:spPr>
      <cdr:txBody>
        <a:bodyPr xmlns:a="http://schemas.openxmlformats.org/drawingml/2006/main" wrap="square" rtlCol="0">
          <a:noAutofit/>
        </a:bodyPr>
        <a:lstStyle xmlns:a="http://schemas.openxmlformats.org/drawingml/2006/main">
          <a:defPPr>
            <a:defRPr lang="pt-PT"/>
          </a:defPPr>
          <a:lvl1pPr marL="0" algn="l" defTabSz="914400" rtl="0" eaLnBrk="1" latinLnBrk="0" hangingPunct="1">
            <a:defRPr sz="1800" kern="1200">
              <a:solidFill>
                <a:sysClr val="windowText" lastClr="000000"/>
              </a:solidFill>
              <a:latin typeface="Calibri"/>
            </a:defRPr>
          </a:lvl1pPr>
          <a:lvl2pPr marL="457200" algn="l" defTabSz="914400" rtl="0" eaLnBrk="1" latinLnBrk="0" hangingPunct="1">
            <a:defRPr sz="1800" kern="1200">
              <a:solidFill>
                <a:sysClr val="windowText" lastClr="000000"/>
              </a:solidFill>
              <a:latin typeface="Calibri"/>
            </a:defRPr>
          </a:lvl2pPr>
          <a:lvl3pPr marL="914400" algn="l" defTabSz="914400" rtl="0" eaLnBrk="1" latinLnBrk="0" hangingPunct="1">
            <a:defRPr sz="1800" kern="1200">
              <a:solidFill>
                <a:sysClr val="windowText" lastClr="000000"/>
              </a:solidFill>
              <a:latin typeface="Calibri"/>
            </a:defRPr>
          </a:lvl3pPr>
          <a:lvl4pPr marL="1371600" algn="l" defTabSz="914400" rtl="0" eaLnBrk="1" latinLnBrk="0" hangingPunct="1">
            <a:defRPr sz="1800" kern="1200">
              <a:solidFill>
                <a:sysClr val="windowText" lastClr="000000"/>
              </a:solidFill>
              <a:latin typeface="Calibri"/>
            </a:defRPr>
          </a:lvl4pPr>
          <a:lvl5pPr marL="1828800" algn="l" defTabSz="914400" rtl="0" eaLnBrk="1" latinLnBrk="0" hangingPunct="1">
            <a:defRPr sz="1800" kern="1200">
              <a:solidFill>
                <a:sysClr val="windowText" lastClr="000000"/>
              </a:solidFill>
              <a:latin typeface="Calibri"/>
            </a:defRPr>
          </a:lvl5pPr>
          <a:lvl6pPr marL="2286000" algn="l" defTabSz="914400" rtl="0" eaLnBrk="1" latinLnBrk="0" hangingPunct="1">
            <a:defRPr sz="1800" kern="1200">
              <a:solidFill>
                <a:sysClr val="windowText" lastClr="000000"/>
              </a:solidFill>
              <a:latin typeface="Calibri"/>
            </a:defRPr>
          </a:lvl6pPr>
          <a:lvl7pPr marL="2743200" algn="l" defTabSz="914400" rtl="0" eaLnBrk="1" latinLnBrk="0" hangingPunct="1">
            <a:defRPr sz="1800" kern="1200">
              <a:solidFill>
                <a:sysClr val="windowText" lastClr="000000"/>
              </a:solidFill>
              <a:latin typeface="Calibri"/>
            </a:defRPr>
          </a:lvl7pPr>
          <a:lvl8pPr marL="3200400" algn="l" defTabSz="914400" rtl="0" eaLnBrk="1" latinLnBrk="0" hangingPunct="1">
            <a:defRPr sz="1800" kern="1200">
              <a:solidFill>
                <a:sysClr val="windowText" lastClr="000000"/>
              </a:solidFill>
              <a:latin typeface="Calibri"/>
            </a:defRPr>
          </a:lvl8pPr>
          <a:lvl9pPr marL="3657600" algn="l" defTabSz="914400" rtl="0" eaLnBrk="1" latinLnBrk="0" hangingPunct="1">
            <a:defRPr sz="1800" kern="1200">
              <a:solidFill>
                <a:sysClr val="windowText" lastClr="000000"/>
              </a:solidFill>
              <a:latin typeface="Calibri"/>
            </a:defRPr>
          </a:lvl9pPr>
        </a:lstStyle>
        <a:p xmlns:a="http://schemas.openxmlformats.org/drawingml/2006/main">
          <a:endParaRPr lang="pt-PT" sz="1000" b="1" dirty="0"/>
        </a:p>
        <a:p xmlns:a="http://schemas.openxmlformats.org/drawingml/2006/main">
          <a:r>
            <a:rPr lang="pt-PT" sz="1000" b="1" dirty="0"/>
            <a:t>R</a:t>
          </a:r>
          <a:r>
            <a:rPr lang="pt-PT" sz="1000" b="1" baseline="30000" dirty="0"/>
            <a:t>2</a:t>
          </a:r>
          <a:endParaRPr lang="pt-PT" sz="1000" dirty="0"/>
        </a:p>
      </cdr:txBody>
    </cdr:sp>
  </cdr:relSizeAnchor>
  <cdr:relSizeAnchor xmlns:cdr="http://schemas.openxmlformats.org/drawingml/2006/chartDrawing">
    <cdr:from>
      <cdr:x>0.86154</cdr:x>
      <cdr:y>0.33002</cdr:y>
    </cdr:from>
    <cdr:to>
      <cdr:x>0.99558</cdr:x>
      <cdr:y>0.57195</cdr:y>
    </cdr:to>
    <cdr:sp macro="" textlink="">
      <cdr:nvSpPr>
        <cdr:cNvPr id="7" name="CaixaDeTexto 6"/>
        <cdr:cNvSpPr txBox="1"/>
      </cdr:nvSpPr>
      <cdr:spPr>
        <a:xfrm xmlns:a="http://schemas.openxmlformats.org/drawingml/2006/main">
          <a:off x="4652342" y="938254"/>
          <a:ext cx="723844" cy="68778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pt-PT" sz="1100"/>
        </a:p>
      </cdr:txBody>
    </cdr:sp>
  </cdr:relSizeAnchor>
  <cdr:relSizeAnchor xmlns:cdr="http://schemas.openxmlformats.org/drawingml/2006/chartDrawing">
    <cdr:from>
      <cdr:x>0.84773</cdr:x>
      <cdr:y>0.30905</cdr:y>
    </cdr:from>
    <cdr:to>
      <cdr:x>1</cdr:x>
      <cdr:y>0.51321</cdr:y>
    </cdr:to>
    <cdr:sp macro="" textlink="">
      <cdr:nvSpPr>
        <cdr:cNvPr id="8" name="CaixaDeTexto 7"/>
        <cdr:cNvSpPr txBox="1"/>
      </cdr:nvSpPr>
      <cdr:spPr>
        <a:xfrm xmlns:a="http://schemas.openxmlformats.org/drawingml/2006/main">
          <a:off x="4577776" y="878597"/>
          <a:ext cx="822264" cy="58040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l"/>
          <a:r>
            <a:rPr lang="pt-PT" sz="900"/>
            <a:t>Intervalo de Confiança 90%</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7C65B0-E475-49D0-86AD-7A9F799CCD73}" type="datetimeFigureOut">
              <a:rPr lang="fi-FI" smtClean="0"/>
              <a:t>21.1.2021</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6EC665-8F98-4EE5-A8F6-8DB84E930FF9}" type="slidenum">
              <a:rPr lang="fi-FI" smtClean="0"/>
              <a:t>‹nº›</a:t>
            </a:fld>
            <a:endParaRPr lang="fi-FI"/>
          </a:p>
        </p:txBody>
      </p:sp>
    </p:spTree>
    <p:extLst>
      <p:ext uri="{BB962C8B-B14F-4D97-AF65-F5344CB8AC3E}">
        <p14:creationId xmlns:p14="http://schemas.microsoft.com/office/powerpoint/2010/main" val="2204889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Cover </a:t>
            </a:r>
            <a:r>
              <a:rPr lang="fi-FI" dirty="0" err="1"/>
              <a:t>page</a:t>
            </a:r>
            <a:endParaRPr lang="fi-FI" dirty="0"/>
          </a:p>
        </p:txBody>
      </p:sp>
      <p:sp>
        <p:nvSpPr>
          <p:cNvPr id="4" name="Dian numeron paikkamerkki 3"/>
          <p:cNvSpPr>
            <a:spLocks noGrp="1"/>
          </p:cNvSpPr>
          <p:nvPr>
            <p:ph type="sldNum" sz="quarter" idx="10"/>
          </p:nvPr>
        </p:nvSpPr>
        <p:spPr/>
        <p:txBody>
          <a:bodyPr/>
          <a:lstStyle/>
          <a:p>
            <a:fld id="{5D6EC665-8F98-4EE5-A8F6-8DB84E930FF9}" type="slidenum">
              <a:rPr lang="fi-FI" smtClean="0"/>
              <a:t>1</a:t>
            </a:fld>
            <a:endParaRPr lang="fi-FI"/>
          </a:p>
        </p:txBody>
      </p:sp>
    </p:spTree>
    <p:extLst>
      <p:ext uri="{BB962C8B-B14F-4D97-AF65-F5344CB8AC3E}">
        <p14:creationId xmlns:p14="http://schemas.microsoft.com/office/powerpoint/2010/main" val="801056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DDE0A844-D1F9-430D-812C-B1B10AACDD4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64BF733B-7C4D-4FE0-96FA-F784B390C4A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pt-PT" altLang="en-US"/>
              <a:t>A Pre-classification of Ecological Status based on human pressures was developed and these are the maps produced according to pressures selected. </a:t>
            </a:r>
            <a:endParaRPr lang="en-GB" altLang="en-US"/>
          </a:p>
          <a:p>
            <a:endParaRPr lang="en-GB" altLang="en-US"/>
          </a:p>
        </p:txBody>
      </p:sp>
      <p:sp>
        <p:nvSpPr>
          <p:cNvPr id="44036" name="Slide Number Placeholder 3">
            <a:extLst>
              <a:ext uri="{FF2B5EF4-FFF2-40B4-BE49-F238E27FC236}">
                <a16:creationId xmlns:a16="http://schemas.microsoft.com/office/drawing/2014/main" id="{9C75994B-E87F-4A68-A994-C637FC5E100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00B0D8EF-DF78-4322-ADAC-AB0DB48E62D2}" type="slidenum">
              <a:rPr lang="pt-PT" altLang="en-US" smtClean="0">
                <a:latin typeface="Calibri" panose="020F0502020204030204" pitchFamily="34" charset="0"/>
              </a:rPr>
              <a:pPr/>
              <a:t>5</a:t>
            </a:fld>
            <a:endParaRPr lang="pt-PT" altLang="en-US">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D0C77806-478C-401F-AB19-770B8662E8F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75AEF6A3-0EF5-4CDC-AF0A-999CD0A675A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pt-PT" altLang="en-US"/>
              <a:t>PES was then calibrated with Information gathred fromt he monitoring programs imposed by the WFD.</a:t>
            </a:r>
          </a:p>
          <a:p>
            <a:endParaRPr lang="en-GB" altLang="en-US"/>
          </a:p>
        </p:txBody>
      </p:sp>
      <p:sp>
        <p:nvSpPr>
          <p:cNvPr id="46084" name="Slide Number Placeholder 3">
            <a:extLst>
              <a:ext uri="{FF2B5EF4-FFF2-40B4-BE49-F238E27FC236}">
                <a16:creationId xmlns:a16="http://schemas.microsoft.com/office/drawing/2014/main" id="{019DD96D-15F7-4077-84E7-B5174588BF2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1A63FD08-491C-4424-AE23-4F5C2304EECE}" type="slidenum">
              <a:rPr lang="pt-PT" altLang="en-US" smtClean="0">
                <a:latin typeface="Calibri" panose="020F0502020204030204" pitchFamily="34" charset="0"/>
              </a:rPr>
              <a:pPr/>
              <a:t>6</a:t>
            </a:fld>
            <a:endParaRPr lang="pt-PT" altLang="en-US">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950E5F2C-5CCC-4461-B049-E2578AED4FC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a:extLst>
              <a:ext uri="{FF2B5EF4-FFF2-40B4-BE49-F238E27FC236}">
                <a16:creationId xmlns:a16="http://schemas.microsoft.com/office/drawing/2014/main" id="{A87ABD24-1623-43F8-ADD1-D5C6EC0EAF5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pt-PT" altLang="en-US"/>
              <a:t>Each pressure was correlated with biological elements and selected pressures were good indicators of ecological water quality. This was then used to analyse the best management options for the basin having in regard the potential impact on ecological water quality.</a:t>
            </a:r>
            <a:endParaRPr lang="en-GB" altLang="en-US"/>
          </a:p>
        </p:txBody>
      </p:sp>
      <p:sp>
        <p:nvSpPr>
          <p:cNvPr id="48132" name="Slide Number Placeholder 3">
            <a:extLst>
              <a:ext uri="{FF2B5EF4-FFF2-40B4-BE49-F238E27FC236}">
                <a16:creationId xmlns:a16="http://schemas.microsoft.com/office/drawing/2014/main" id="{B28E8D8C-D1AE-4D44-ADD6-F19DC6AC6D4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60C6E1AE-7BC5-46A7-956E-6E6ADA243656}" type="slidenum">
              <a:rPr lang="pt-PT" altLang="en-US" smtClean="0">
                <a:latin typeface="Calibri" panose="020F0502020204030204" pitchFamily="34" charset="0"/>
              </a:rPr>
              <a:pPr/>
              <a:t>7</a:t>
            </a:fld>
            <a:endParaRPr lang="pt-PT" altLang="en-US">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950E5F2C-5CCC-4461-B049-E2578AED4FC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a:extLst>
              <a:ext uri="{FF2B5EF4-FFF2-40B4-BE49-F238E27FC236}">
                <a16:creationId xmlns:a16="http://schemas.microsoft.com/office/drawing/2014/main" id="{A87ABD24-1623-43F8-ADD1-D5C6EC0EAF5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pt-PT" altLang="en-US"/>
              <a:t>Each pressure was correlated with biological elements and selected pressures were good indicators of ecological water quality. This was then used to analyse the best management options for the basin having in regard the potential impact on ecological water quality.</a:t>
            </a:r>
            <a:endParaRPr lang="en-GB" altLang="en-US"/>
          </a:p>
        </p:txBody>
      </p:sp>
      <p:sp>
        <p:nvSpPr>
          <p:cNvPr id="48132" name="Slide Number Placeholder 3">
            <a:extLst>
              <a:ext uri="{FF2B5EF4-FFF2-40B4-BE49-F238E27FC236}">
                <a16:creationId xmlns:a16="http://schemas.microsoft.com/office/drawing/2014/main" id="{B28E8D8C-D1AE-4D44-ADD6-F19DC6AC6D4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60C6E1AE-7BC5-46A7-956E-6E6ADA243656}" type="slidenum">
              <a:rPr lang="pt-PT" altLang="en-US" smtClean="0">
                <a:latin typeface="Calibri" panose="020F0502020204030204" pitchFamily="34" charset="0"/>
              </a:rPr>
              <a:pPr/>
              <a:t>9</a:t>
            </a:fld>
            <a:endParaRPr lang="pt-PT" altLang="en-US">
              <a:latin typeface="Calibri" panose="020F0502020204030204" pitchFamily="34" charset="0"/>
            </a:endParaRPr>
          </a:p>
        </p:txBody>
      </p:sp>
    </p:spTree>
    <p:extLst>
      <p:ext uri="{BB962C8B-B14F-4D97-AF65-F5344CB8AC3E}">
        <p14:creationId xmlns:p14="http://schemas.microsoft.com/office/powerpoint/2010/main" val="20267332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err="1"/>
              <a:t>Text</a:t>
            </a:r>
            <a:r>
              <a:rPr lang="fi-FI" dirty="0"/>
              <a:t> </a:t>
            </a:r>
            <a:r>
              <a:rPr lang="fi-FI" dirty="0" err="1"/>
              <a:t>page</a:t>
            </a:r>
            <a:endParaRPr lang="fi-FI" dirty="0"/>
          </a:p>
          <a:p>
            <a:endParaRPr lang="fi-FI" dirty="0"/>
          </a:p>
        </p:txBody>
      </p:sp>
      <p:sp>
        <p:nvSpPr>
          <p:cNvPr id="4" name="Dian numeron paikkamerkki 3"/>
          <p:cNvSpPr>
            <a:spLocks noGrp="1"/>
          </p:cNvSpPr>
          <p:nvPr>
            <p:ph type="sldNum" sz="quarter" idx="10"/>
          </p:nvPr>
        </p:nvSpPr>
        <p:spPr/>
        <p:txBody>
          <a:bodyPr/>
          <a:lstStyle/>
          <a:p>
            <a:fld id="{5D6EC665-8F98-4EE5-A8F6-8DB84E930FF9}" type="slidenum">
              <a:rPr lang="fi-FI" smtClean="0"/>
              <a:t>10</a:t>
            </a:fld>
            <a:endParaRPr lang="fi-FI"/>
          </a:p>
        </p:txBody>
      </p:sp>
    </p:spTree>
    <p:extLst>
      <p:ext uri="{BB962C8B-B14F-4D97-AF65-F5344CB8AC3E}">
        <p14:creationId xmlns:p14="http://schemas.microsoft.com/office/powerpoint/2010/main" val="1307029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F3742CD9-F350-4165-AB42-8343341773F4}" type="slidenum">
              <a:rPr lang="fi-FI" smtClean="0"/>
              <a:pPr/>
              <a:t>13</a:t>
            </a:fld>
            <a:endParaRPr lang="fi-FI"/>
          </a:p>
        </p:txBody>
      </p:sp>
    </p:spTree>
    <p:extLst>
      <p:ext uri="{BB962C8B-B14F-4D97-AF65-F5344CB8AC3E}">
        <p14:creationId xmlns:p14="http://schemas.microsoft.com/office/powerpoint/2010/main" val="2721646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err="1"/>
              <a:t>Thank</a:t>
            </a:r>
            <a:r>
              <a:rPr lang="fi-FI" dirty="0"/>
              <a:t> </a:t>
            </a:r>
            <a:r>
              <a:rPr lang="fi-FI" dirty="0" err="1"/>
              <a:t>you</a:t>
            </a:r>
            <a:r>
              <a:rPr lang="fi-FI" dirty="0"/>
              <a:t> </a:t>
            </a:r>
            <a:r>
              <a:rPr lang="fi-FI" dirty="0" err="1"/>
              <a:t>page</a:t>
            </a:r>
            <a:r>
              <a:rPr lang="fi-FI" dirty="0"/>
              <a:t> – web + </a:t>
            </a:r>
            <a:r>
              <a:rPr lang="fi-FI" dirty="0" err="1"/>
              <a:t>place</a:t>
            </a:r>
            <a:r>
              <a:rPr lang="fi-FI" dirty="0"/>
              <a:t> for </a:t>
            </a:r>
            <a:r>
              <a:rPr lang="fi-FI" dirty="0" err="1"/>
              <a:t>additional</a:t>
            </a:r>
            <a:r>
              <a:rPr lang="fi-FI" dirty="0"/>
              <a:t> </a:t>
            </a:r>
            <a:r>
              <a:rPr lang="fi-FI" dirty="0" err="1"/>
              <a:t>contact</a:t>
            </a:r>
            <a:r>
              <a:rPr lang="fi-FI" dirty="0"/>
              <a:t> info</a:t>
            </a:r>
            <a:r>
              <a:rPr lang="fi-FI" baseline="0" dirty="0"/>
              <a:t>. </a:t>
            </a:r>
            <a:br>
              <a:rPr lang="fi-FI" baseline="0" dirty="0"/>
            </a:br>
            <a:r>
              <a:rPr lang="fi-FI" dirty="0" err="1">
                <a:latin typeface="Arial" panose="020B0604020202020204" pitchFamily="34" charset="0"/>
                <a:cs typeface="Arial" panose="020B0604020202020204" pitchFamily="34" charset="0"/>
              </a:rPr>
              <a:t>Change</a:t>
            </a:r>
            <a:r>
              <a:rPr lang="fi-FI" dirty="0">
                <a:latin typeface="Arial" panose="020B0604020202020204" pitchFamily="34" charset="0"/>
                <a:cs typeface="Arial" panose="020B0604020202020204" pitchFamily="34" charset="0"/>
              </a:rPr>
              <a:t> </a:t>
            </a:r>
            <a:r>
              <a:rPr lang="fi-FI" dirty="0" err="1">
                <a:latin typeface="Arial" panose="020B0604020202020204" pitchFamily="34" charset="0"/>
                <a:cs typeface="Arial" panose="020B0604020202020204" pitchFamily="34" charset="0"/>
              </a:rPr>
              <a:t>background</a:t>
            </a:r>
            <a:r>
              <a:rPr lang="fi-FI" dirty="0">
                <a:latin typeface="Arial" panose="020B0604020202020204" pitchFamily="34" charset="0"/>
                <a:cs typeface="Arial" panose="020B0604020202020204" pitchFamily="34" charset="0"/>
              </a:rPr>
              <a:t> </a:t>
            </a:r>
            <a:r>
              <a:rPr lang="fi-FI" dirty="0" err="1">
                <a:latin typeface="Arial" panose="020B0604020202020204" pitchFamily="34" charset="0"/>
                <a:cs typeface="Arial" panose="020B0604020202020204" pitchFamily="34" charset="0"/>
              </a:rPr>
              <a:t>colour</a:t>
            </a:r>
            <a:r>
              <a:rPr lang="fi-FI" dirty="0">
                <a:latin typeface="Arial" panose="020B0604020202020204" pitchFamily="34" charset="0"/>
                <a:cs typeface="Arial" panose="020B0604020202020204" pitchFamily="34" charset="0"/>
              </a:rPr>
              <a:t> </a:t>
            </a:r>
            <a:r>
              <a:rPr lang="fi-FI" dirty="0" err="1">
                <a:latin typeface="Arial" panose="020B0604020202020204" pitchFamily="34" charset="0"/>
                <a:cs typeface="Arial" panose="020B0604020202020204" pitchFamily="34" charset="0"/>
              </a:rPr>
              <a:t>by</a:t>
            </a:r>
            <a:r>
              <a:rPr lang="fi-FI" dirty="0">
                <a:latin typeface="Arial" panose="020B0604020202020204" pitchFamily="34" charset="0"/>
                <a:cs typeface="Arial" panose="020B0604020202020204" pitchFamily="34" charset="0"/>
              </a:rPr>
              <a:t> </a:t>
            </a:r>
            <a:r>
              <a:rPr lang="fi-FI" dirty="0" err="1">
                <a:latin typeface="Arial" panose="020B0604020202020204" pitchFamily="34" charset="0"/>
                <a:cs typeface="Arial" panose="020B0604020202020204" pitchFamily="34" charset="0"/>
              </a:rPr>
              <a:t>right-clicking</a:t>
            </a:r>
            <a:r>
              <a:rPr lang="fi-FI" dirty="0">
                <a:latin typeface="Arial" panose="020B0604020202020204" pitchFamily="34" charset="0"/>
                <a:cs typeface="Arial" panose="020B0604020202020204" pitchFamily="34" charset="0"/>
              </a:rPr>
              <a:t> → </a:t>
            </a:r>
            <a:r>
              <a:rPr lang="fi-FI" dirty="0" err="1">
                <a:latin typeface="Arial" panose="020B0604020202020204" pitchFamily="34" charset="0"/>
                <a:cs typeface="Arial" panose="020B0604020202020204" pitchFamily="34" charset="0"/>
              </a:rPr>
              <a:t>Edit</a:t>
            </a:r>
            <a:r>
              <a:rPr lang="fi-FI" dirty="0">
                <a:latin typeface="Arial" panose="020B0604020202020204" pitchFamily="34" charset="0"/>
                <a:cs typeface="Arial" panose="020B0604020202020204" pitchFamily="34" charset="0"/>
              </a:rPr>
              <a:t> </a:t>
            </a:r>
            <a:r>
              <a:rPr lang="fi-FI" dirty="0" err="1">
                <a:latin typeface="Arial" panose="020B0604020202020204" pitchFamily="34" charset="0"/>
                <a:cs typeface="Arial" panose="020B0604020202020204" pitchFamily="34" charset="0"/>
              </a:rPr>
              <a:t>background</a:t>
            </a:r>
            <a:br>
              <a:rPr lang="fi-FI" dirty="0">
                <a:latin typeface="Arial" panose="020B0604020202020204" pitchFamily="34" charset="0"/>
                <a:cs typeface="Arial" panose="020B0604020202020204" pitchFamily="34" charset="0"/>
              </a:rPr>
            </a:br>
            <a:r>
              <a:rPr lang="fi-FI" dirty="0" err="1">
                <a:latin typeface="Arial" panose="020B0604020202020204" pitchFamily="34" charset="0"/>
                <a:cs typeface="Arial" panose="020B0604020202020204" pitchFamily="34" charset="0"/>
              </a:rPr>
              <a:t>Fill</a:t>
            </a:r>
            <a:r>
              <a:rPr lang="fi-FI" dirty="0">
                <a:latin typeface="Arial" panose="020B0604020202020204" pitchFamily="34" charset="0"/>
                <a:cs typeface="Arial" panose="020B0604020202020204" pitchFamily="34" charset="0"/>
              </a:rPr>
              <a:t> → </a:t>
            </a:r>
            <a:r>
              <a:rPr lang="fi-FI" dirty="0" err="1">
                <a:latin typeface="Arial" panose="020B0604020202020204" pitchFamily="34" charset="0"/>
                <a:cs typeface="Arial" panose="020B0604020202020204" pitchFamily="34" charset="0"/>
              </a:rPr>
              <a:t>colour</a:t>
            </a:r>
            <a:endParaRPr lang="fi-FI" dirty="0"/>
          </a:p>
          <a:p>
            <a:endParaRPr lang="fi-FI" dirty="0"/>
          </a:p>
        </p:txBody>
      </p:sp>
      <p:sp>
        <p:nvSpPr>
          <p:cNvPr id="4" name="Dian numeron paikkamerkki 3"/>
          <p:cNvSpPr>
            <a:spLocks noGrp="1"/>
          </p:cNvSpPr>
          <p:nvPr>
            <p:ph type="sldNum" sz="quarter" idx="10"/>
          </p:nvPr>
        </p:nvSpPr>
        <p:spPr/>
        <p:txBody>
          <a:bodyPr/>
          <a:lstStyle/>
          <a:p>
            <a:fld id="{5D6EC665-8F98-4EE5-A8F6-8DB84E930FF9}" type="slidenum">
              <a:rPr lang="fi-FI" smtClean="0"/>
              <a:t>16</a:t>
            </a:fld>
            <a:endParaRPr lang="fi-FI"/>
          </a:p>
        </p:txBody>
      </p:sp>
    </p:spTree>
    <p:extLst>
      <p:ext uri="{BB962C8B-B14F-4D97-AF65-F5344CB8AC3E}">
        <p14:creationId xmlns:p14="http://schemas.microsoft.com/office/powerpoint/2010/main" val="25635652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p:bg>
      <p:bgPr>
        <a:solidFill>
          <a:schemeClr val="bg1"/>
        </a:solidFill>
        <a:effectLst/>
      </p:bgPr>
    </p:bg>
    <p:spTree>
      <p:nvGrpSpPr>
        <p:cNvPr id="1" name=""/>
        <p:cNvGrpSpPr/>
        <p:nvPr/>
      </p:nvGrpSpPr>
      <p:grpSpPr>
        <a:xfrm>
          <a:off x="0" y="0"/>
          <a:ext cx="0" cy="0"/>
          <a:chOff x="0" y="0"/>
          <a:chExt cx="0" cy="0"/>
        </a:xfrm>
      </p:grpSpPr>
      <p:pic>
        <p:nvPicPr>
          <p:cNvPr id="12" name="Kuva 11">
            <a:extLst>
              <a:ext uri="{FF2B5EF4-FFF2-40B4-BE49-F238E27FC236}">
                <a16:creationId xmlns:a16="http://schemas.microsoft.com/office/drawing/2014/main" id="{0511D6C4-5E03-46B0-8EF2-294CFA70B3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10512" y="369765"/>
            <a:ext cx="8781486" cy="6342185"/>
          </a:xfrm>
          <a:prstGeom prst="rect">
            <a:avLst/>
          </a:prstGeom>
        </p:spPr>
      </p:pic>
      <p:sp>
        <p:nvSpPr>
          <p:cNvPr id="2" name="Otsikko 1">
            <a:extLst>
              <a:ext uri="{FF2B5EF4-FFF2-40B4-BE49-F238E27FC236}">
                <a16:creationId xmlns:a16="http://schemas.microsoft.com/office/drawing/2014/main" id="{F93EB824-45C3-4294-9429-811C503ACBEE}"/>
              </a:ext>
            </a:extLst>
          </p:cNvPr>
          <p:cNvSpPr>
            <a:spLocks noGrp="1"/>
          </p:cNvSpPr>
          <p:nvPr>
            <p:ph type="ctrTitle"/>
          </p:nvPr>
        </p:nvSpPr>
        <p:spPr>
          <a:xfrm>
            <a:off x="600075" y="2484438"/>
            <a:ext cx="9144000" cy="2387600"/>
          </a:xfrm>
        </p:spPr>
        <p:txBody>
          <a:bodyPr anchor="b"/>
          <a:lstStyle>
            <a:lvl1pPr algn="l">
              <a:defRPr sz="6000" b="1"/>
            </a:lvl1pPr>
          </a:lstStyle>
          <a:p>
            <a:r>
              <a:rPr lang="en-US"/>
              <a:t>Click to edit Master title style</a:t>
            </a:r>
            <a:endParaRPr lang="fi-FI" dirty="0"/>
          </a:p>
        </p:txBody>
      </p:sp>
      <p:sp>
        <p:nvSpPr>
          <p:cNvPr id="3" name="Alaotsikko 2">
            <a:extLst>
              <a:ext uri="{FF2B5EF4-FFF2-40B4-BE49-F238E27FC236}">
                <a16:creationId xmlns:a16="http://schemas.microsoft.com/office/drawing/2014/main" id="{B4E2C297-69D8-4D97-A136-3E249836C6B0}"/>
              </a:ext>
            </a:extLst>
          </p:cNvPr>
          <p:cNvSpPr>
            <a:spLocks noGrp="1"/>
          </p:cNvSpPr>
          <p:nvPr>
            <p:ph type="subTitle" idx="1"/>
          </p:nvPr>
        </p:nvSpPr>
        <p:spPr>
          <a:xfrm>
            <a:off x="600075" y="4964113"/>
            <a:ext cx="9144000" cy="1655762"/>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pic>
        <p:nvPicPr>
          <p:cNvPr id="8" name="Kuva 7" descr="Kuva, joka sisältää kohteen teksti&#10;&#10;Kuvaus luotu, korkea luotettavuus">
            <a:extLst>
              <a:ext uri="{FF2B5EF4-FFF2-40B4-BE49-F238E27FC236}">
                <a16:creationId xmlns:a16="http://schemas.microsoft.com/office/drawing/2014/main" id="{AC901B14-7552-4324-9E91-4B447C67F00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1179" y="247565"/>
            <a:ext cx="3545783" cy="2190836"/>
          </a:xfrm>
          <a:prstGeom prst="rect">
            <a:avLst/>
          </a:prstGeom>
        </p:spPr>
      </p:pic>
      <p:pic>
        <p:nvPicPr>
          <p:cNvPr id="5" name="Kuva 4" descr="Kuva, joka sisältää kohteen objekti&#10;&#10;Kuvaus luotu, korkea luotettavuus">
            <a:extLst>
              <a:ext uri="{FF2B5EF4-FFF2-40B4-BE49-F238E27FC236}">
                <a16:creationId xmlns:a16="http://schemas.microsoft.com/office/drawing/2014/main" id="{B1DCBAF8-BCE4-47A2-81FA-E311FF4EA9C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54894" y="6039910"/>
            <a:ext cx="786774" cy="524516"/>
          </a:xfrm>
          <a:prstGeom prst="rect">
            <a:avLst/>
          </a:prstGeom>
        </p:spPr>
      </p:pic>
      <p:pic>
        <p:nvPicPr>
          <p:cNvPr id="7" name="Kuva 6">
            <a:extLst>
              <a:ext uri="{FF2B5EF4-FFF2-40B4-BE49-F238E27FC236}">
                <a16:creationId xmlns:a16="http://schemas.microsoft.com/office/drawing/2014/main" id="{43D969C1-714E-4080-AACC-BFA0DD82F71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090899" y="6036217"/>
            <a:ext cx="786774" cy="531902"/>
          </a:xfrm>
          <a:prstGeom prst="rect">
            <a:avLst/>
          </a:prstGeom>
        </p:spPr>
      </p:pic>
    </p:spTree>
    <p:extLst>
      <p:ext uri="{BB962C8B-B14F-4D97-AF65-F5344CB8AC3E}">
        <p14:creationId xmlns:p14="http://schemas.microsoft.com/office/powerpoint/2010/main" val="2167442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1_Full page image logo separate">
    <p:bg>
      <p:bgPr>
        <a:blipFill dpi="0" rotWithShape="1">
          <a:blip r:embed="rId2">
            <a:lum/>
          </a:blip>
          <a:srcRect/>
          <a:stretch>
            <a:fillRect l="-32000" r="-32000"/>
          </a:stretch>
        </a:blipFill>
        <a:effectLst/>
      </p:bgPr>
    </p:bg>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D5CC5D68-CCFE-4E2B-8D87-68E3E9359A84}"/>
              </a:ext>
            </a:extLst>
          </p:cNvPr>
          <p:cNvSpPr>
            <a:spLocks noGrp="1"/>
          </p:cNvSpPr>
          <p:nvPr>
            <p:ph type="dt" sz="half" idx="10"/>
          </p:nvPr>
        </p:nvSpPr>
        <p:spPr/>
        <p:txBody>
          <a:bodyPr/>
          <a:lstStyle>
            <a:lvl1pPr>
              <a:defRPr>
                <a:solidFill>
                  <a:schemeClr val="bg1"/>
                </a:solidFill>
              </a:defRPr>
            </a:lvl1pPr>
          </a:lstStyle>
          <a:p>
            <a:fld id="{1890265B-AA67-4D38-9B68-69958B574EA2}" type="datetimeFigureOut">
              <a:rPr lang="fi-FI" smtClean="0"/>
              <a:pPr/>
              <a:t>21.1.2021</a:t>
            </a:fld>
            <a:endParaRPr lang="fi-FI" dirty="0"/>
          </a:p>
        </p:txBody>
      </p:sp>
      <p:sp>
        <p:nvSpPr>
          <p:cNvPr id="3" name="Alatunnisteen paikkamerkki 2">
            <a:extLst>
              <a:ext uri="{FF2B5EF4-FFF2-40B4-BE49-F238E27FC236}">
                <a16:creationId xmlns:a16="http://schemas.microsoft.com/office/drawing/2014/main" id="{27176D9E-E91C-4EAD-AB7B-821E11DDA23D}"/>
              </a:ext>
            </a:extLst>
          </p:cNvPr>
          <p:cNvSpPr>
            <a:spLocks noGrp="1"/>
          </p:cNvSpPr>
          <p:nvPr>
            <p:ph type="ftr" sz="quarter" idx="11"/>
          </p:nvPr>
        </p:nvSpPr>
        <p:spPr/>
        <p:txBody>
          <a:bodyPr/>
          <a:lstStyle>
            <a:lvl1pPr>
              <a:defRPr>
                <a:solidFill>
                  <a:schemeClr val="bg1"/>
                </a:solidFill>
              </a:defRPr>
            </a:lvl1pPr>
          </a:lstStyle>
          <a:p>
            <a:endParaRPr lang="fi-FI" dirty="0"/>
          </a:p>
        </p:txBody>
      </p:sp>
      <p:sp>
        <p:nvSpPr>
          <p:cNvPr id="4" name="Dian numeron paikkamerkki 3">
            <a:extLst>
              <a:ext uri="{FF2B5EF4-FFF2-40B4-BE49-F238E27FC236}">
                <a16:creationId xmlns:a16="http://schemas.microsoft.com/office/drawing/2014/main" id="{2C97C1A9-351C-4B2A-A6B3-3F0BBD4C38D0}"/>
              </a:ext>
            </a:extLst>
          </p:cNvPr>
          <p:cNvSpPr>
            <a:spLocks noGrp="1"/>
          </p:cNvSpPr>
          <p:nvPr>
            <p:ph type="sldNum" sz="quarter" idx="12"/>
          </p:nvPr>
        </p:nvSpPr>
        <p:spPr/>
        <p:txBody>
          <a:bodyPr/>
          <a:lstStyle>
            <a:lvl1pPr>
              <a:defRPr>
                <a:solidFill>
                  <a:schemeClr val="bg1"/>
                </a:solidFill>
              </a:defRPr>
            </a:lvl1pPr>
          </a:lstStyle>
          <a:p>
            <a:fld id="{9A384F88-B23F-422A-90DB-AC76CF4E3604}" type="slidenum">
              <a:rPr lang="fi-FI" smtClean="0"/>
              <a:pPr/>
              <a:t>‹nº›</a:t>
            </a:fld>
            <a:endParaRPr lang="fi-FI" dirty="0"/>
          </a:p>
        </p:txBody>
      </p:sp>
    </p:spTree>
    <p:extLst>
      <p:ext uri="{BB962C8B-B14F-4D97-AF65-F5344CB8AC3E}">
        <p14:creationId xmlns:p14="http://schemas.microsoft.com/office/powerpoint/2010/main" val="35783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A0E2A63-58CB-4C91-A2D8-45226A9DF3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AE5D25F7-2E90-431A-8692-F8B9356B93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Tekstin paikkamerkki 3">
            <a:extLst>
              <a:ext uri="{FF2B5EF4-FFF2-40B4-BE49-F238E27FC236}">
                <a16:creationId xmlns:a16="http://schemas.microsoft.com/office/drawing/2014/main" id="{EFCB9CBA-4054-43E2-9937-FEAD149AE2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Päivämäärän paikkamerkki 4">
            <a:extLst>
              <a:ext uri="{FF2B5EF4-FFF2-40B4-BE49-F238E27FC236}">
                <a16:creationId xmlns:a16="http://schemas.microsoft.com/office/drawing/2014/main" id="{8357E9B5-61E1-4B0A-B0DD-381BF5F9BB20}"/>
              </a:ext>
            </a:extLst>
          </p:cNvPr>
          <p:cNvSpPr>
            <a:spLocks noGrp="1"/>
          </p:cNvSpPr>
          <p:nvPr>
            <p:ph type="dt" sz="half" idx="10"/>
          </p:nvPr>
        </p:nvSpPr>
        <p:spPr/>
        <p:txBody>
          <a:bodyPr/>
          <a:lstStyle/>
          <a:p>
            <a:fld id="{1890265B-AA67-4D38-9B68-69958B574EA2}" type="datetimeFigureOut">
              <a:rPr lang="fi-FI" smtClean="0"/>
              <a:t>21.1.2021</a:t>
            </a:fld>
            <a:endParaRPr lang="fi-FI" dirty="0"/>
          </a:p>
        </p:txBody>
      </p:sp>
      <p:sp>
        <p:nvSpPr>
          <p:cNvPr id="6" name="Alatunnisteen paikkamerkki 5">
            <a:extLst>
              <a:ext uri="{FF2B5EF4-FFF2-40B4-BE49-F238E27FC236}">
                <a16:creationId xmlns:a16="http://schemas.microsoft.com/office/drawing/2014/main" id="{76EFF0EA-587F-4D23-8B75-3773528E0D38}"/>
              </a:ext>
            </a:extLst>
          </p:cNvPr>
          <p:cNvSpPr>
            <a:spLocks noGrp="1"/>
          </p:cNvSpPr>
          <p:nvPr>
            <p:ph type="ftr" sz="quarter" idx="11"/>
          </p:nvPr>
        </p:nvSpPr>
        <p:spPr/>
        <p:txBody>
          <a:bodyPr/>
          <a:lstStyle/>
          <a:p>
            <a:endParaRPr lang="fi-FI" dirty="0"/>
          </a:p>
        </p:txBody>
      </p:sp>
      <p:sp>
        <p:nvSpPr>
          <p:cNvPr id="7" name="Dian numeron paikkamerkki 6">
            <a:extLst>
              <a:ext uri="{FF2B5EF4-FFF2-40B4-BE49-F238E27FC236}">
                <a16:creationId xmlns:a16="http://schemas.microsoft.com/office/drawing/2014/main" id="{232CC0D1-CC02-4F40-90A6-936F6AA9BFCB}"/>
              </a:ext>
            </a:extLst>
          </p:cNvPr>
          <p:cNvSpPr>
            <a:spLocks noGrp="1"/>
          </p:cNvSpPr>
          <p:nvPr>
            <p:ph type="sldNum" sz="quarter" idx="12"/>
          </p:nvPr>
        </p:nvSpPr>
        <p:spPr/>
        <p:txBody>
          <a:bodyPr/>
          <a:lstStyle/>
          <a:p>
            <a:fld id="{9A384F88-B23F-422A-90DB-AC76CF4E3604}" type="slidenum">
              <a:rPr lang="fi-FI" smtClean="0"/>
              <a:t>‹nº›</a:t>
            </a:fld>
            <a:endParaRPr lang="fi-FI" dirty="0"/>
          </a:p>
        </p:txBody>
      </p:sp>
    </p:spTree>
    <p:extLst>
      <p:ext uri="{BB962C8B-B14F-4D97-AF65-F5344CB8AC3E}">
        <p14:creationId xmlns:p14="http://schemas.microsoft.com/office/powerpoint/2010/main" val="4012844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4699714-0FA3-41AF-B59F-3D84B5F5E0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i-FI"/>
          </a:p>
        </p:txBody>
      </p:sp>
      <p:sp>
        <p:nvSpPr>
          <p:cNvPr id="3" name="Kuvan paikkamerkki 2">
            <a:extLst>
              <a:ext uri="{FF2B5EF4-FFF2-40B4-BE49-F238E27FC236}">
                <a16:creationId xmlns:a16="http://schemas.microsoft.com/office/drawing/2014/main" id="{748B60FF-D987-480C-B140-B9FB6A5816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i-FI" dirty="0"/>
          </a:p>
        </p:txBody>
      </p:sp>
      <p:sp>
        <p:nvSpPr>
          <p:cNvPr id="4" name="Tekstin paikkamerkki 3">
            <a:extLst>
              <a:ext uri="{FF2B5EF4-FFF2-40B4-BE49-F238E27FC236}">
                <a16:creationId xmlns:a16="http://schemas.microsoft.com/office/drawing/2014/main" id="{B73FD24B-76E7-4798-8029-11B88BAB00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Päivämäärän paikkamerkki 4">
            <a:extLst>
              <a:ext uri="{FF2B5EF4-FFF2-40B4-BE49-F238E27FC236}">
                <a16:creationId xmlns:a16="http://schemas.microsoft.com/office/drawing/2014/main" id="{A550385C-ACF9-430A-ABF8-F99E7CD8A625}"/>
              </a:ext>
            </a:extLst>
          </p:cNvPr>
          <p:cNvSpPr>
            <a:spLocks noGrp="1"/>
          </p:cNvSpPr>
          <p:nvPr>
            <p:ph type="dt" sz="half" idx="10"/>
          </p:nvPr>
        </p:nvSpPr>
        <p:spPr/>
        <p:txBody>
          <a:bodyPr/>
          <a:lstStyle/>
          <a:p>
            <a:fld id="{1890265B-AA67-4D38-9B68-69958B574EA2}" type="datetimeFigureOut">
              <a:rPr lang="fi-FI" smtClean="0"/>
              <a:t>21.1.2021</a:t>
            </a:fld>
            <a:endParaRPr lang="fi-FI" dirty="0"/>
          </a:p>
        </p:txBody>
      </p:sp>
      <p:sp>
        <p:nvSpPr>
          <p:cNvPr id="6" name="Alatunnisteen paikkamerkki 5">
            <a:extLst>
              <a:ext uri="{FF2B5EF4-FFF2-40B4-BE49-F238E27FC236}">
                <a16:creationId xmlns:a16="http://schemas.microsoft.com/office/drawing/2014/main" id="{9CF26103-627E-4954-8276-25CBEE3135D9}"/>
              </a:ext>
            </a:extLst>
          </p:cNvPr>
          <p:cNvSpPr>
            <a:spLocks noGrp="1"/>
          </p:cNvSpPr>
          <p:nvPr>
            <p:ph type="ftr" sz="quarter" idx="11"/>
          </p:nvPr>
        </p:nvSpPr>
        <p:spPr/>
        <p:txBody>
          <a:bodyPr/>
          <a:lstStyle/>
          <a:p>
            <a:endParaRPr lang="fi-FI" dirty="0"/>
          </a:p>
        </p:txBody>
      </p:sp>
      <p:sp>
        <p:nvSpPr>
          <p:cNvPr id="7" name="Dian numeron paikkamerkki 6">
            <a:extLst>
              <a:ext uri="{FF2B5EF4-FFF2-40B4-BE49-F238E27FC236}">
                <a16:creationId xmlns:a16="http://schemas.microsoft.com/office/drawing/2014/main" id="{87A55A08-4B9C-47F5-BE66-589F44E5B3E1}"/>
              </a:ext>
            </a:extLst>
          </p:cNvPr>
          <p:cNvSpPr>
            <a:spLocks noGrp="1"/>
          </p:cNvSpPr>
          <p:nvPr>
            <p:ph type="sldNum" sz="quarter" idx="12"/>
          </p:nvPr>
        </p:nvSpPr>
        <p:spPr/>
        <p:txBody>
          <a:bodyPr/>
          <a:lstStyle/>
          <a:p>
            <a:fld id="{9A384F88-B23F-422A-90DB-AC76CF4E3604}" type="slidenum">
              <a:rPr lang="fi-FI" smtClean="0"/>
              <a:t>‹nº›</a:t>
            </a:fld>
            <a:endParaRPr lang="fi-FI" dirty="0"/>
          </a:p>
        </p:txBody>
      </p:sp>
    </p:spTree>
    <p:extLst>
      <p:ext uri="{BB962C8B-B14F-4D97-AF65-F5344CB8AC3E}">
        <p14:creationId xmlns:p14="http://schemas.microsoft.com/office/powerpoint/2010/main" val="28583366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C6FA1BA-DD76-46E2-BD7A-228692AA6303}"/>
              </a:ext>
            </a:extLst>
          </p:cNvPr>
          <p:cNvSpPr>
            <a:spLocks noGrp="1"/>
          </p:cNvSpPr>
          <p:nvPr>
            <p:ph type="title"/>
          </p:nvPr>
        </p:nvSpPr>
        <p:spPr/>
        <p:txBody>
          <a:bodyPr/>
          <a:lstStyle/>
          <a:p>
            <a:r>
              <a:rPr lang="en-US"/>
              <a:t>Click to edit Master title style</a:t>
            </a:r>
            <a:endParaRPr lang="fi-FI"/>
          </a:p>
        </p:txBody>
      </p:sp>
      <p:sp>
        <p:nvSpPr>
          <p:cNvPr id="3" name="Pystysuoran tekstin paikkamerkki 2">
            <a:extLst>
              <a:ext uri="{FF2B5EF4-FFF2-40B4-BE49-F238E27FC236}">
                <a16:creationId xmlns:a16="http://schemas.microsoft.com/office/drawing/2014/main" id="{CEE787CD-684E-480A-8600-971EFDA848B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Päivämäärän paikkamerkki 3">
            <a:extLst>
              <a:ext uri="{FF2B5EF4-FFF2-40B4-BE49-F238E27FC236}">
                <a16:creationId xmlns:a16="http://schemas.microsoft.com/office/drawing/2014/main" id="{7970BB3E-32E5-45CC-B62A-986C43A083D5}"/>
              </a:ext>
            </a:extLst>
          </p:cNvPr>
          <p:cNvSpPr>
            <a:spLocks noGrp="1"/>
          </p:cNvSpPr>
          <p:nvPr>
            <p:ph type="dt" sz="half" idx="10"/>
          </p:nvPr>
        </p:nvSpPr>
        <p:spPr/>
        <p:txBody>
          <a:bodyPr/>
          <a:lstStyle/>
          <a:p>
            <a:fld id="{1890265B-AA67-4D38-9B68-69958B574EA2}" type="datetimeFigureOut">
              <a:rPr lang="fi-FI" smtClean="0"/>
              <a:t>21.1.2021</a:t>
            </a:fld>
            <a:endParaRPr lang="fi-FI" dirty="0"/>
          </a:p>
        </p:txBody>
      </p:sp>
      <p:sp>
        <p:nvSpPr>
          <p:cNvPr id="5" name="Alatunnisteen paikkamerkki 4">
            <a:extLst>
              <a:ext uri="{FF2B5EF4-FFF2-40B4-BE49-F238E27FC236}">
                <a16:creationId xmlns:a16="http://schemas.microsoft.com/office/drawing/2014/main" id="{69169F58-8D39-4448-9D81-45172484376C}"/>
              </a:ext>
            </a:extLst>
          </p:cNvPr>
          <p:cNvSpPr>
            <a:spLocks noGrp="1"/>
          </p:cNvSpPr>
          <p:nvPr>
            <p:ph type="ftr" sz="quarter" idx="11"/>
          </p:nvPr>
        </p:nvSpPr>
        <p:spPr/>
        <p:txBody>
          <a:bodyPr/>
          <a:lstStyle/>
          <a:p>
            <a:endParaRPr lang="fi-FI" dirty="0"/>
          </a:p>
        </p:txBody>
      </p:sp>
      <p:sp>
        <p:nvSpPr>
          <p:cNvPr id="6" name="Dian numeron paikkamerkki 5">
            <a:extLst>
              <a:ext uri="{FF2B5EF4-FFF2-40B4-BE49-F238E27FC236}">
                <a16:creationId xmlns:a16="http://schemas.microsoft.com/office/drawing/2014/main" id="{979B85D7-7623-4D82-820D-AE608798C044}"/>
              </a:ext>
            </a:extLst>
          </p:cNvPr>
          <p:cNvSpPr>
            <a:spLocks noGrp="1"/>
          </p:cNvSpPr>
          <p:nvPr>
            <p:ph type="sldNum" sz="quarter" idx="12"/>
          </p:nvPr>
        </p:nvSpPr>
        <p:spPr/>
        <p:txBody>
          <a:bodyPr/>
          <a:lstStyle/>
          <a:p>
            <a:fld id="{9A384F88-B23F-422A-90DB-AC76CF4E3604}" type="slidenum">
              <a:rPr lang="fi-FI" smtClean="0"/>
              <a:t>‹nº›</a:t>
            </a:fld>
            <a:endParaRPr lang="fi-FI" dirty="0"/>
          </a:p>
        </p:txBody>
      </p:sp>
    </p:spTree>
    <p:extLst>
      <p:ext uri="{BB962C8B-B14F-4D97-AF65-F5344CB8AC3E}">
        <p14:creationId xmlns:p14="http://schemas.microsoft.com/office/powerpoint/2010/main" val="23929565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60EF9395-E43E-4199-9830-35E3DDF6C90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i-FI"/>
          </a:p>
        </p:txBody>
      </p:sp>
      <p:sp>
        <p:nvSpPr>
          <p:cNvPr id="3" name="Pystysuoran tekstin paikkamerkki 2">
            <a:extLst>
              <a:ext uri="{FF2B5EF4-FFF2-40B4-BE49-F238E27FC236}">
                <a16:creationId xmlns:a16="http://schemas.microsoft.com/office/drawing/2014/main" id="{8C8AC093-1DA1-4AE6-B170-E117D253F98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Päivämäärän paikkamerkki 3">
            <a:extLst>
              <a:ext uri="{FF2B5EF4-FFF2-40B4-BE49-F238E27FC236}">
                <a16:creationId xmlns:a16="http://schemas.microsoft.com/office/drawing/2014/main" id="{530CAF3F-12C4-4763-8E4B-12546FBBD65D}"/>
              </a:ext>
            </a:extLst>
          </p:cNvPr>
          <p:cNvSpPr>
            <a:spLocks noGrp="1"/>
          </p:cNvSpPr>
          <p:nvPr>
            <p:ph type="dt" sz="half" idx="10"/>
          </p:nvPr>
        </p:nvSpPr>
        <p:spPr/>
        <p:txBody>
          <a:bodyPr/>
          <a:lstStyle/>
          <a:p>
            <a:fld id="{1890265B-AA67-4D38-9B68-69958B574EA2}" type="datetimeFigureOut">
              <a:rPr lang="fi-FI" smtClean="0"/>
              <a:t>21.1.2021</a:t>
            </a:fld>
            <a:endParaRPr lang="fi-FI" dirty="0"/>
          </a:p>
        </p:txBody>
      </p:sp>
      <p:sp>
        <p:nvSpPr>
          <p:cNvPr id="5" name="Alatunnisteen paikkamerkki 4">
            <a:extLst>
              <a:ext uri="{FF2B5EF4-FFF2-40B4-BE49-F238E27FC236}">
                <a16:creationId xmlns:a16="http://schemas.microsoft.com/office/drawing/2014/main" id="{36818195-29D6-41CF-8CD0-7ECC133D4BAA}"/>
              </a:ext>
            </a:extLst>
          </p:cNvPr>
          <p:cNvSpPr>
            <a:spLocks noGrp="1"/>
          </p:cNvSpPr>
          <p:nvPr>
            <p:ph type="ftr" sz="quarter" idx="11"/>
          </p:nvPr>
        </p:nvSpPr>
        <p:spPr/>
        <p:txBody>
          <a:bodyPr/>
          <a:lstStyle/>
          <a:p>
            <a:endParaRPr lang="fi-FI" dirty="0"/>
          </a:p>
        </p:txBody>
      </p:sp>
      <p:sp>
        <p:nvSpPr>
          <p:cNvPr id="6" name="Dian numeron paikkamerkki 5">
            <a:extLst>
              <a:ext uri="{FF2B5EF4-FFF2-40B4-BE49-F238E27FC236}">
                <a16:creationId xmlns:a16="http://schemas.microsoft.com/office/drawing/2014/main" id="{166598C5-B2E5-4EFC-B9DB-4D4346DF49DA}"/>
              </a:ext>
            </a:extLst>
          </p:cNvPr>
          <p:cNvSpPr>
            <a:spLocks noGrp="1"/>
          </p:cNvSpPr>
          <p:nvPr>
            <p:ph type="sldNum" sz="quarter" idx="12"/>
          </p:nvPr>
        </p:nvSpPr>
        <p:spPr/>
        <p:txBody>
          <a:bodyPr/>
          <a:lstStyle/>
          <a:p>
            <a:fld id="{9A384F88-B23F-422A-90DB-AC76CF4E3604}" type="slidenum">
              <a:rPr lang="fi-FI" smtClean="0"/>
              <a:t>‹nº›</a:t>
            </a:fld>
            <a:endParaRPr lang="fi-FI" dirty="0"/>
          </a:p>
        </p:txBody>
      </p:sp>
    </p:spTree>
    <p:extLst>
      <p:ext uri="{BB962C8B-B14F-4D97-AF65-F5344CB8AC3E}">
        <p14:creationId xmlns:p14="http://schemas.microsoft.com/office/powerpoint/2010/main" val="1463500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6E5A25D-3E9B-4ADA-B19D-28E9C13FD915}"/>
              </a:ext>
            </a:extLst>
          </p:cNvPr>
          <p:cNvSpPr>
            <a:spLocks noGrp="1"/>
          </p:cNvSpPr>
          <p:nvPr>
            <p:ph type="title"/>
          </p:nvPr>
        </p:nvSpPr>
        <p:spPr/>
        <p:txBody>
          <a:body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B6C78E84-185D-4282-97D6-D3B40C584F2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Päivämäärän paikkamerkki 3">
            <a:extLst>
              <a:ext uri="{FF2B5EF4-FFF2-40B4-BE49-F238E27FC236}">
                <a16:creationId xmlns:a16="http://schemas.microsoft.com/office/drawing/2014/main" id="{1255E6AA-9ACE-41A2-9FE0-0E8E6AC376EA}"/>
              </a:ext>
            </a:extLst>
          </p:cNvPr>
          <p:cNvSpPr>
            <a:spLocks noGrp="1"/>
          </p:cNvSpPr>
          <p:nvPr>
            <p:ph type="dt" sz="half" idx="10"/>
          </p:nvPr>
        </p:nvSpPr>
        <p:spPr/>
        <p:txBody>
          <a:bodyPr/>
          <a:lstStyle/>
          <a:p>
            <a:fld id="{1890265B-AA67-4D38-9B68-69958B574EA2}" type="datetimeFigureOut">
              <a:rPr lang="fi-FI" smtClean="0"/>
              <a:t>21.1.2021</a:t>
            </a:fld>
            <a:endParaRPr lang="fi-FI" dirty="0"/>
          </a:p>
        </p:txBody>
      </p:sp>
      <p:sp>
        <p:nvSpPr>
          <p:cNvPr id="5" name="Alatunnisteen paikkamerkki 4">
            <a:extLst>
              <a:ext uri="{FF2B5EF4-FFF2-40B4-BE49-F238E27FC236}">
                <a16:creationId xmlns:a16="http://schemas.microsoft.com/office/drawing/2014/main" id="{5F46CAAB-34C0-473C-9086-56E8F5A61204}"/>
              </a:ext>
            </a:extLst>
          </p:cNvPr>
          <p:cNvSpPr>
            <a:spLocks noGrp="1"/>
          </p:cNvSpPr>
          <p:nvPr>
            <p:ph type="ftr" sz="quarter" idx="11"/>
          </p:nvPr>
        </p:nvSpPr>
        <p:spPr/>
        <p:txBody>
          <a:bodyPr/>
          <a:lstStyle/>
          <a:p>
            <a:endParaRPr lang="fi-FI" dirty="0"/>
          </a:p>
        </p:txBody>
      </p:sp>
      <p:sp>
        <p:nvSpPr>
          <p:cNvPr id="6" name="Dian numeron paikkamerkki 5">
            <a:extLst>
              <a:ext uri="{FF2B5EF4-FFF2-40B4-BE49-F238E27FC236}">
                <a16:creationId xmlns:a16="http://schemas.microsoft.com/office/drawing/2014/main" id="{DC5BA2B7-3F1A-4E37-B2C0-2AEF6CC865BF}"/>
              </a:ext>
            </a:extLst>
          </p:cNvPr>
          <p:cNvSpPr>
            <a:spLocks noGrp="1"/>
          </p:cNvSpPr>
          <p:nvPr>
            <p:ph type="sldNum" sz="quarter" idx="12"/>
          </p:nvPr>
        </p:nvSpPr>
        <p:spPr/>
        <p:txBody>
          <a:bodyPr/>
          <a:lstStyle/>
          <a:p>
            <a:fld id="{9A384F88-B23F-422A-90DB-AC76CF4E3604}" type="slidenum">
              <a:rPr lang="fi-FI" smtClean="0"/>
              <a:t>‹nº›</a:t>
            </a:fld>
            <a:endParaRPr lang="fi-FI" dirty="0"/>
          </a:p>
        </p:txBody>
      </p:sp>
    </p:spTree>
    <p:extLst>
      <p:ext uri="{BB962C8B-B14F-4D97-AF65-F5344CB8AC3E}">
        <p14:creationId xmlns:p14="http://schemas.microsoft.com/office/powerpoint/2010/main" val="2679278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5A4F14A-5B8C-46BF-90DA-F807FEF6A6C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i-FI"/>
          </a:p>
        </p:txBody>
      </p:sp>
      <p:sp>
        <p:nvSpPr>
          <p:cNvPr id="3" name="Tekstin paikkamerkki 2">
            <a:extLst>
              <a:ext uri="{FF2B5EF4-FFF2-40B4-BE49-F238E27FC236}">
                <a16:creationId xmlns:a16="http://schemas.microsoft.com/office/drawing/2014/main" id="{A7A30773-EB40-44D2-9E45-4CAE24C32E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Päivämäärän paikkamerkki 3">
            <a:extLst>
              <a:ext uri="{FF2B5EF4-FFF2-40B4-BE49-F238E27FC236}">
                <a16:creationId xmlns:a16="http://schemas.microsoft.com/office/drawing/2014/main" id="{7F95B3C5-0BE9-449F-9EA9-F9ABE3B770F2}"/>
              </a:ext>
            </a:extLst>
          </p:cNvPr>
          <p:cNvSpPr>
            <a:spLocks noGrp="1"/>
          </p:cNvSpPr>
          <p:nvPr>
            <p:ph type="dt" sz="half" idx="10"/>
          </p:nvPr>
        </p:nvSpPr>
        <p:spPr/>
        <p:txBody>
          <a:bodyPr/>
          <a:lstStyle/>
          <a:p>
            <a:fld id="{1890265B-AA67-4D38-9B68-69958B574EA2}" type="datetimeFigureOut">
              <a:rPr lang="fi-FI" smtClean="0"/>
              <a:t>21.1.2021</a:t>
            </a:fld>
            <a:endParaRPr lang="fi-FI" dirty="0"/>
          </a:p>
        </p:txBody>
      </p:sp>
      <p:sp>
        <p:nvSpPr>
          <p:cNvPr id="5" name="Alatunnisteen paikkamerkki 4">
            <a:extLst>
              <a:ext uri="{FF2B5EF4-FFF2-40B4-BE49-F238E27FC236}">
                <a16:creationId xmlns:a16="http://schemas.microsoft.com/office/drawing/2014/main" id="{8D6FE555-8C06-4E99-8ECB-B6A1D7C0B565}"/>
              </a:ext>
            </a:extLst>
          </p:cNvPr>
          <p:cNvSpPr>
            <a:spLocks noGrp="1"/>
          </p:cNvSpPr>
          <p:nvPr>
            <p:ph type="ftr" sz="quarter" idx="11"/>
          </p:nvPr>
        </p:nvSpPr>
        <p:spPr/>
        <p:txBody>
          <a:bodyPr/>
          <a:lstStyle/>
          <a:p>
            <a:endParaRPr lang="fi-FI" dirty="0"/>
          </a:p>
        </p:txBody>
      </p:sp>
      <p:sp>
        <p:nvSpPr>
          <p:cNvPr id="6" name="Dian numeron paikkamerkki 5">
            <a:extLst>
              <a:ext uri="{FF2B5EF4-FFF2-40B4-BE49-F238E27FC236}">
                <a16:creationId xmlns:a16="http://schemas.microsoft.com/office/drawing/2014/main" id="{80EB918A-C7BA-40D7-AEF1-733EB8D203C8}"/>
              </a:ext>
            </a:extLst>
          </p:cNvPr>
          <p:cNvSpPr>
            <a:spLocks noGrp="1"/>
          </p:cNvSpPr>
          <p:nvPr>
            <p:ph type="sldNum" sz="quarter" idx="12"/>
          </p:nvPr>
        </p:nvSpPr>
        <p:spPr/>
        <p:txBody>
          <a:bodyPr/>
          <a:lstStyle/>
          <a:p>
            <a:fld id="{9A384F88-B23F-422A-90DB-AC76CF4E3604}" type="slidenum">
              <a:rPr lang="fi-FI" smtClean="0"/>
              <a:t>‹nº›</a:t>
            </a:fld>
            <a:endParaRPr lang="fi-FI" dirty="0"/>
          </a:p>
        </p:txBody>
      </p:sp>
    </p:spTree>
    <p:extLst>
      <p:ext uri="{BB962C8B-B14F-4D97-AF65-F5344CB8AC3E}">
        <p14:creationId xmlns:p14="http://schemas.microsoft.com/office/powerpoint/2010/main" val="1381304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9407D50-52E2-4DEC-A86D-2AC156414FFA}"/>
              </a:ext>
            </a:extLst>
          </p:cNvPr>
          <p:cNvSpPr>
            <a:spLocks noGrp="1"/>
          </p:cNvSpPr>
          <p:nvPr>
            <p:ph type="title"/>
          </p:nvPr>
        </p:nvSpPr>
        <p:spPr/>
        <p:txBody>
          <a:body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389E8620-BB3B-41DA-8716-473C4CF8949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Sisällön paikkamerkki 3">
            <a:extLst>
              <a:ext uri="{FF2B5EF4-FFF2-40B4-BE49-F238E27FC236}">
                <a16:creationId xmlns:a16="http://schemas.microsoft.com/office/drawing/2014/main" id="{6D911370-F02C-41FC-ACE8-4F4912F8B39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Päivämäärän paikkamerkki 4">
            <a:extLst>
              <a:ext uri="{FF2B5EF4-FFF2-40B4-BE49-F238E27FC236}">
                <a16:creationId xmlns:a16="http://schemas.microsoft.com/office/drawing/2014/main" id="{66B20E67-758F-427E-823D-26255F82058C}"/>
              </a:ext>
            </a:extLst>
          </p:cNvPr>
          <p:cNvSpPr>
            <a:spLocks noGrp="1"/>
          </p:cNvSpPr>
          <p:nvPr>
            <p:ph type="dt" sz="half" idx="10"/>
          </p:nvPr>
        </p:nvSpPr>
        <p:spPr/>
        <p:txBody>
          <a:bodyPr/>
          <a:lstStyle/>
          <a:p>
            <a:fld id="{1890265B-AA67-4D38-9B68-69958B574EA2}" type="datetimeFigureOut">
              <a:rPr lang="fi-FI" smtClean="0"/>
              <a:t>21.1.2021</a:t>
            </a:fld>
            <a:endParaRPr lang="fi-FI" dirty="0"/>
          </a:p>
        </p:txBody>
      </p:sp>
      <p:sp>
        <p:nvSpPr>
          <p:cNvPr id="6" name="Alatunnisteen paikkamerkki 5">
            <a:extLst>
              <a:ext uri="{FF2B5EF4-FFF2-40B4-BE49-F238E27FC236}">
                <a16:creationId xmlns:a16="http://schemas.microsoft.com/office/drawing/2014/main" id="{B878F2ED-7C45-44ED-BC3B-C6DE7826536D}"/>
              </a:ext>
            </a:extLst>
          </p:cNvPr>
          <p:cNvSpPr>
            <a:spLocks noGrp="1"/>
          </p:cNvSpPr>
          <p:nvPr>
            <p:ph type="ftr" sz="quarter" idx="11"/>
          </p:nvPr>
        </p:nvSpPr>
        <p:spPr/>
        <p:txBody>
          <a:bodyPr/>
          <a:lstStyle/>
          <a:p>
            <a:endParaRPr lang="fi-FI" dirty="0"/>
          </a:p>
        </p:txBody>
      </p:sp>
      <p:sp>
        <p:nvSpPr>
          <p:cNvPr id="7" name="Dian numeron paikkamerkki 6">
            <a:extLst>
              <a:ext uri="{FF2B5EF4-FFF2-40B4-BE49-F238E27FC236}">
                <a16:creationId xmlns:a16="http://schemas.microsoft.com/office/drawing/2014/main" id="{29EF114B-3693-420F-A28A-F89CD9644FAB}"/>
              </a:ext>
            </a:extLst>
          </p:cNvPr>
          <p:cNvSpPr>
            <a:spLocks noGrp="1"/>
          </p:cNvSpPr>
          <p:nvPr>
            <p:ph type="sldNum" sz="quarter" idx="12"/>
          </p:nvPr>
        </p:nvSpPr>
        <p:spPr/>
        <p:txBody>
          <a:bodyPr/>
          <a:lstStyle/>
          <a:p>
            <a:fld id="{9A384F88-B23F-422A-90DB-AC76CF4E3604}" type="slidenum">
              <a:rPr lang="fi-FI" smtClean="0"/>
              <a:t>‹nº›</a:t>
            </a:fld>
            <a:endParaRPr lang="fi-FI" dirty="0"/>
          </a:p>
        </p:txBody>
      </p:sp>
    </p:spTree>
    <p:extLst>
      <p:ext uri="{BB962C8B-B14F-4D97-AF65-F5344CB8AC3E}">
        <p14:creationId xmlns:p14="http://schemas.microsoft.com/office/powerpoint/2010/main" val="1319775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AF329F3-5003-40C6-ABB6-7C9091AD2F7D}"/>
              </a:ext>
            </a:extLst>
          </p:cNvPr>
          <p:cNvSpPr>
            <a:spLocks noGrp="1"/>
          </p:cNvSpPr>
          <p:nvPr>
            <p:ph type="title"/>
          </p:nvPr>
        </p:nvSpPr>
        <p:spPr>
          <a:xfrm>
            <a:off x="839788" y="365125"/>
            <a:ext cx="10515600" cy="1325563"/>
          </a:xfrm>
        </p:spPr>
        <p:txBody>
          <a:bodyPr/>
          <a:lstStyle/>
          <a:p>
            <a:r>
              <a:rPr lang="en-US"/>
              <a:t>Click to edit Master title style</a:t>
            </a:r>
            <a:endParaRPr lang="fi-FI"/>
          </a:p>
        </p:txBody>
      </p:sp>
      <p:sp>
        <p:nvSpPr>
          <p:cNvPr id="3" name="Tekstin paikkamerkki 2">
            <a:extLst>
              <a:ext uri="{FF2B5EF4-FFF2-40B4-BE49-F238E27FC236}">
                <a16:creationId xmlns:a16="http://schemas.microsoft.com/office/drawing/2014/main" id="{1C1448AF-040B-4E11-A41E-BD45C17B15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Sisällön paikkamerkki 3">
            <a:extLst>
              <a:ext uri="{FF2B5EF4-FFF2-40B4-BE49-F238E27FC236}">
                <a16:creationId xmlns:a16="http://schemas.microsoft.com/office/drawing/2014/main" id="{DDD498FD-8CDD-4D6B-8642-DBDBC114793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Tekstin paikkamerkki 4">
            <a:extLst>
              <a:ext uri="{FF2B5EF4-FFF2-40B4-BE49-F238E27FC236}">
                <a16:creationId xmlns:a16="http://schemas.microsoft.com/office/drawing/2014/main" id="{78896B53-8D97-41FB-BD7B-3929530186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Sisällön paikkamerkki 5">
            <a:extLst>
              <a:ext uri="{FF2B5EF4-FFF2-40B4-BE49-F238E27FC236}">
                <a16:creationId xmlns:a16="http://schemas.microsoft.com/office/drawing/2014/main" id="{34C8CB7D-5050-4D4C-B5F4-FE52BED5DED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Päivämäärän paikkamerkki 6">
            <a:extLst>
              <a:ext uri="{FF2B5EF4-FFF2-40B4-BE49-F238E27FC236}">
                <a16:creationId xmlns:a16="http://schemas.microsoft.com/office/drawing/2014/main" id="{5FA2CDA3-6943-4436-BEF2-5067D09D1C8A}"/>
              </a:ext>
            </a:extLst>
          </p:cNvPr>
          <p:cNvSpPr>
            <a:spLocks noGrp="1"/>
          </p:cNvSpPr>
          <p:nvPr>
            <p:ph type="dt" sz="half" idx="10"/>
          </p:nvPr>
        </p:nvSpPr>
        <p:spPr/>
        <p:txBody>
          <a:bodyPr/>
          <a:lstStyle/>
          <a:p>
            <a:fld id="{1890265B-AA67-4D38-9B68-69958B574EA2}" type="datetimeFigureOut">
              <a:rPr lang="fi-FI" smtClean="0"/>
              <a:t>21.1.2021</a:t>
            </a:fld>
            <a:endParaRPr lang="fi-FI" dirty="0"/>
          </a:p>
        </p:txBody>
      </p:sp>
      <p:sp>
        <p:nvSpPr>
          <p:cNvPr id="8" name="Alatunnisteen paikkamerkki 7">
            <a:extLst>
              <a:ext uri="{FF2B5EF4-FFF2-40B4-BE49-F238E27FC236}">
                <a16:creationId xmlns:a16="http://schemas.microsoft.com/office/drawing/2014/main" id="{5B9371FF-8704-42B5-8B66-9460DC36F479}"/>
              </a:ext>
            </a:extLst>
          </p:cNvPr>
          <p:cNvSpPr>
            <a:spLocks noGrp="1"/>
          </p:cNvSpPr>
          <p:nvPr>
            <p:ph type="ftr" sz="quarter" idx="11"/>
          </p:nvPr>
        </p:nvSpPr>
        <p:spPr/>
        <p:txBody>
          <a:bodyPr/>
          <a:lstStyle/>
          <a:p>
            <a:endParaRPr lang="fi-FI" dirty="0"/>
          </a:p>
        </p:txBody>
      </p:sp>
      <p:sp>
        <p:nvSpPr>
          <p:cNvPr id="9" name="Dian numeron paikkamerkki 8">
            <a:extLst>
              <a:ext uri="{FF2B5EF4-FFF2-40B4-BE49-F238E27FC236}">
                <a16:creationId xmlns:a16="http://schemas.microsoft.com/office/drawing/2014/main" id="{1E85F8C4-700B-42C4-B82D-5A4FE60B944A}"/>
              </a:ext>
            </a:extLst>
          </p:cNvPr>
          <p:cNvSpPr>
            <a:spLocks noGrp="1"/>
          </p:cNvSpPr>
          <p:nvPr>
            <p:ph type="sldNum" sz="quarter" idx="12"/>
          </p:nvPr>
        </p:nvSpPr>
        <p:spPr/>
        <p:txBody>
          <a:bodyPr/>
          <a:lstStyle/>
          <a:p>
            <a:fld id="{9A384F88-B23F-422A-90DB-AC76CF4E3604}" type="slidenum">
              <a:rPr lang="fi-FI" smtClean="0"/>
              <a:t>‹nº›</a:t>
            </a:fld>
            <a:endParaRPr lang="fi-FI" dirty="0"/>
          </a:p>
        </p:txBody>
      </p:sp>
    </p:spTree>
    <p:extLst>
      <p:ext uri="{BB962C8B-B14F-4D97-AF65-F5344CB8AC3E}">
        <p14:creationId xmlns:p14="http://schemas.microsoft.com/office/powerpoint/2010/main" val="3795702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B11367E-8D02-4C5E-8A56-58B8AFAA0F28}"/>
              </a:ext>
            </a:extLst>
          </p:cNvPr>
          <p:cNvSpPr>
            <a:spLocks noGrp="1"/>
          </p:cNvSpPr>
          <p:nvPr>
            <p:ph type="title"/>
          </p:nvPr>
        </p:nvSpPr>
        <p:spPr/>
        <p:txBody>
          <a:bodyPr/>
          <a:lstStyle/>
          <a:p>
            <a:r>
              <a:rPr lang="en-US"/>
              <a:t>Click to edit Master title style</a:t>
            </a:r>
            <a:endParaRPr lang="fi-FI"/>
          </a:p>
        </p:txBody>
      </p:sp>
      <p:sp>
        <p:nvSpPr>
          <p:cNvPr id="3" name="Päivämäärän paikkamerkki 2">
            <a:extLst>
              <a:ext uri="{FF2B5EF4-FFF2-40B4-BE49-F238E27FC236}">
                <a16:creationId xmlns:a16="http://schemas.microsoft.com/office/drawing/2014/main" id="{69381A8B-5531-40D4-82FD-4914842BA66B}"/>
              </a:ext>
            </a:extLst>
          </p:cNvPr>
          <p:cNvSpPr>
            <a:spLocks noGrp="1"/>
          </p:cNvSpPr>
          <p:nvPr>
            <p:ph type="dt" sz="half" idx="10"/>
          </p:nvPr>
        </p:nvSpPr>
        <p:spPr/>
        <p:txBody>
          <a:bodyPr/>
          <a:lstStyle/>
          <a:p>
            <a:fld id="{1890265B-AA67-4D38-9B68-69958B574EA2}" type="datetimeFigureOut">
              <a:rPr lang="fi-FI" smtClean="0"/>
              <a:t>21.1.2021</a:t>
            </a:fld>
            <a:endParaRPr lang="fi-FI" dirty="0"/>
          </a:p>
        </p:txBody>
      </p:sp>
      <p:sp>
        <p:nvSpPr>
          <p:cNvPr id="4" name="Alatunnisteen paikkamerkki 3">
            <a:extLst>
              <a:ext uri="{FF2B5EF4-FFF2-40B4-BE49-F238E27FC236}">
                <a16:creationId xmlns:a16="http://schemas.microsoft.com/office/drawing/2014/main" id="{E5605BFE-2C46-48F1-96A3-CE36576EAA7A}"/>
              </a:ext>
            </a:extLst>
          </p:cNvPr>
          <p:cNvSpPr>
            <a:spLocks noGrp="1"/>
          </p:cNvSpPr>
          <p:nvPr>
            <p:ph type="ftr" sz="quarter" idx="11"/>
          </p:nvPr>
        </p:nvSpPr>
        <p:spPr/>
        <p:txBody>
          <a:bodyPr/>
          <a:lstStyle/>
          <a:p>
            <a:endParaRPr lang="fi-FI" dirty="0"/>
          </a:p>
        </p:txBody>
      </p:sp>
      <p:sp>
        <p:nvSpPr>
          <p:cNvPr id="5" name="Dian numeron paikkamerkki 4">
            <a:extLst>
              <a:ext uri="{FF2B5EF4-FFF2-40B4-BE49-F238E27FC236}">
                <a16:creationId xmlns:a16="http://schemas.microsoft.com/office/drawing/2014/main" id="{60E4C3DA-A09B-4AC2-B8FC-D6ED6F984368}"/>
              </a:ext>
            </a:extLst>
          </p:cNvPr>
          <p:cNvSpPr>
            <a:spLocks noGrp="1"/>
          </p:cNvSpPr>
          <p:nvPr>
            <p:ph type="sldNum" sz="quarter" idx="12"/>
          </p:nvPr>
        </p:nvSpPr>
        <p:spPr/>
        <p:txBody>
          <a:bodyPr/>
          <a:lstStyle/>
          <a:p>
            <a:fld id="{9A384F88-B23F-422A-90DB-AC76CF4E3604}" type="slidenum">
              <a:rPr lang="fi-FI" smtClean="0"/>
              <a:t>‹nº›</a:t>
            </a:fld>
            <a:endParaRPr lang="fi-FI" dirty="0"/>
          </a:p>
        </p:txBody>
      </p:sp>
    </p:spTree>
    <p:extLst>
      <p:ext uri="{BB962C8B-B14F-4D97-AF65-F5344CB8AC3E}">
        <p14:creationId xmlns:p14="http://schemas.microsoft.com/office/powerpoint/2010/main" val="3062975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Colour background">
    <p:bg>
      <p:bgPr>
        <a:solidFill>
          <a:schemeClr val="tx2"/>
        </a:solidFill>
        <a:effectLst/>
      </p:bgPr>
    </p:bg>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D5CC5D68-CCFE-4E2B-8D87-68E3E9359A84}"/>
              </a:ext>
            </a:extLst>
          </p:cNvPr>
          <p:cNvSpPr>
            <a:spLocks noGrp="1"/>
          </p:cNvSpPr>
          <p:nvPr>
            <p:ph type="dt" sz="half" idx="10"/>
          </p:nvPr>
        </p:nvSpPr>
        <p:spPr/>
        <p:txBody>
          <a:bodyPr/>
          <a:lstStyle>
            <a:lvl1pPr>
              <a:defRPr>
                <a:solidFill>
                  <a:schemeClr val="bg1"/>
                </a:solidFill>
              </a:defRPr>
            </a:lvl1pPr>
          </a:lstStyle>
          <a:p>
            <a:fld id="{1890265B-AA67-4D38-9B68-69958B574EA2}" type="datetimeFigureOut">
              <a:rPr lang="fi-FI" smtClean="0"/>
              <a:pPr/>
              <a:t>21.1.2021</a:t>
            </a:fld>
            <a:endParaRPr lang="fi-FI" dirty="0"/>
          </a:p>
        </p:txBody>
      </p:sp>
      <p:sp>
        <p:nvSpPr>
          <p:cNvPr id="3" name="Alatunnisteen paikkamerkki 2">
            <a:extLst>
              <a:ext uri="{FF2B5EF4-FFF2-40B4-BE49-F238E27FC236}">
                <a16:creationId xmlns:a16="http://schemas.microsoft.com/office/drawing/2014/main" id="{27176D9E-E91C-4EAD-AB7B-821E11DDA23D}"/>
              </a:ext>
            </a:extLst>
          </p:cNvPr>
          <p:cNvSpPr>
            <a:spLocks noGrp="1"/>
          </p:cNvSpPr>
          <p:nvPr>
            <p:ph type="ftr" sz="quarter" idx="11"/>
          </p:nvPr>
        </p:nvSpPr>
        <p:spPr/>
        <p:txBody>
          <a:bodyPr/>
          <a:lstStyle>
            <a:lvl1pPr>
              <a:defRPr>
                <a:solidFill>
                  <a:schemeClr val="bg1"/>
                </a:solidFill>
              </a:defRPr>
            </a:lvl1pPr>
          </a:lstStyle>
          <a:p>
            <a:endParaRPr lang="fi-FI" dirty="0"/>
          </a:p>
        </p:txBody>
      </p:sp>
      <p:sp>
        <p:nvSpPr>
          <p:cNvPr id="4" name="Dian numeron paikkamerkki 3">
            <a:extLst>
              <a:ext uri="{FF2B5EF4-FFF2-40B4-BE49-F238E27FC236}">
                <a16:creationId xmlns:a16="http://schemas.microsoft.com/office/drawing/2014/main" id="{2C97C1A9-351C-4B2A-A6B3-3F0BBD4C38D0}"/>
              </a:ext>
            </a:extLst>
          </p:cNvPr>
          <p:cNvSpPr>
            <a:spLocks noGrp="1"/>
          </p:cNvSpPr>
          <p:nvPr>
            <p:ph type="sldNum" sz="quarter" idx="12"/>
          </p:nvPr>
        </p:nvSpPr>
        <p:spPr/>
        <p:txBody>
          <a:bodyPr/>
          <a:lstStyle>
            <a:lvl1pPr>
              <a:defRPr>
                <a:solidFill>
                  <a:schemeClr val="bg1"/>
                </a:solidFill>
              </a:defRPr>
            </a:lvl1pPr>
          </a:lstStyle>
          <a:p>
            <a:fld id="{9A384F88-B23F-422A-90DB-AC76CF4E3604}" type="slidenum">
              <a:rPr lang="fi-FI" smtClean="0"/>
              <a:pPr/>
              <a:t>‹nº›</a:t>
            </a:fld>
            <a:endParaRPr lang="fi-FI" dirty="0"/>
          </a:p>
        </p:txBody>
      </p:sp>
      <p:pic>
        <p:nvPicPr>
          <p:cNvPr id="6" name="Kuva 5">
            <a:extLst>
              <a:ext uri="{FF2B5EF4-FFF2-40B4-BE49-F238E27FC236}">
                <a16:creationId xmlns:a16="http://schemas.microsoft.com/office/drawing/2014/main" id="{5E0BABA4-9454-4A55-8FA0-8489793F82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51096" y="211185"/>
            <a:ext cx="1782996" cy="1249105"/>
          </a:xfrm>
          <a:prstGeom prst="rect">
            <a:avLst/>
          </a:prstGeom>
        </p:spPr>
      </p:pic>
    </p:spTree>
    <p:extLst>
      <p:ext uri="{BB962C8B-B14F-4D97-AF65-F5344CB8AC3E}">
        <p14:creationId xmlns:p14="http://schemas.microsoft.com/office/powerpoint/2010/main" val="1644334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1_Colour background">
    <p:bg>
      <p:bgPr>
        <a:solidFill>
          <a:schemeClr val="accent2"/>
        </a:solidFill>
        <a:effectLst/>
      </p:bgPr>
    </p:bg>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D5CC5D68-CCFE-4E2B-8D87-68E3E9359A84}"/>
              </a:ext>
            </a:extLst>
          </p:cNvPr>
          <p:cNvSpPr>
            <a:spLocks noGrp="1"/>
          </p:cNvSpPr>
          <p:nvPr>
            <p:ph type="dt" sz="half" idx="10"/>
          </p:nvPr>
        </p:nvSpPr>
        <p:spPr/>
        <p:txBody>
          <a:bodyPr/>
          <a:lstStyle>
            <a:lvl1pPr>
              <a:defRPr>
                <a:solidFill>
                  <a:schemeClr val="bg1"/>
                </a:solidFill>
              </a:defRPr>
            </a:lvl1pPr>
          </a:lstStyle>
          <a:p>
            <a:fld id="{1890265B-AA67-4D38-9B68-69958B574EA2}" type="datetimeFigureOut">
              <a:rPr lang="fi-FI" smtClean="0"/>
              <a:pPr/>
              <a:t>21.1.2021</a:t>
            </a:fld>
            <a:endParaRPr lang="fi-FI" dirty="0"/>
          </a:p>
        </p:txBody>
      </p:sp>
      <p:sp>
        <p:nvSpPr>
          <p:cNvPr id="3" name="Alatunnisteen paikkamerkki 2">
            <a:extLst>
              <a:ext uri="{FF2B5EF4-FFF2-40B4-BE49-F238E27FC236}">
                <a16:creationId xmlns:a16="http://schemas.microsoft.com/office/drawing/2014/main" id="{27176D9E-E91C-4EAD-AB7B-821E11DDA23D}"/>
              </a:ext>
            </a:extLst>
          </p:cNvPr>
          <p:cNvSpPr>
            <a:spLocks noGrp="1"/>
          </p:cNvSpPr>
          <p:nvPr>
            <p:ph type="ftr" sz="quarter" idx="11"/>
          </p:nvPr>
        </p:nvSpPr>
        <p:spPr/>
        <p:txBody>
          <a:bodyPr/>
          <a:lstStyle>
            <a:lvl1pPr>
              <a:defRPr>
                <a:solidFill>
                  <a:schemeClr val="bg1"/>
                </a:solidFill>
              </a:defRPr>
            </a:lvl1pPr>
          </a:lstStyle>
          <a:p>
            <a:endParaRPr lang="fi-FI" dirty="0"/>
          </a:p>
        </p:txBody>
      </p:sp>
      <p:sp>
        <p:nvSpPr>
          <p:cNvPr id="4" name="Dian numeron paikkamerkki 3">
            <a:extLst>
              <a:ext uri="{FF2B5EF4-FFF2-40B4-BE49-F238E27FC236}">
                <a16:creationId xmlns:a16="http://schemas.microsoft.com/office/drawing/2014/main" id="{2C97C1A9-351C-4B2A-A6B3-3F0BBD4C38D0}"/>
              </a:ext>
            </a:extLst>
          </p:cNvPr>
          <p:cNvSpPr>
            <a:spLocks noGrp="1"/>
          </p:cNvSpPr>
          <p:nvPr>
            <p:ph type="sldNum" sz="quarter" idx="12"/>
          </p:nvPr>
        </p:nvSpPr>
        <p:spPr/>
        <p:txBody>
          <a:bodyPr/>
          <a:lstStyle>
            <a:lvl1pPr>
              <a:defRPr>
                <a:solidFill>
                  <a:schemeClr val="bg1"/>
                </a:solidFill>
              </a:defRPr>
            </a:lvl1pPr>
          </a:lstStyle>
          <a:p>
            <a:fld id="{9A384F88-B23F-422A-90DB-AC76CF4E3604}" type="slidenum">
              <a:rPr lang="fi-FI" smtClean="0"/>
              <a:pPr/>
              <a:t>‹nº›</a:t>
            </a:fld>
            <a:endParaRPr lang="fi-FI" dirty="0"/>
          </a:p>
        </p:txBody>
      </p:sp>
      <p:pic>
        <p:nvPicPr>
          <p:cNvPr id="6" name="Kuva 5">
            <a:extLst>
              <a:ext uri="{FF2B5EF4-FFF2-40B4-BE49-F238E27FC236}">
                <a16:creationId xmlns:a16="http://schemas.microsoft.com/office/drawing/2014/main" id="{5E0BABA4-9454-4A55-8FA0-8489793F82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51096" y="211185"/>
            <a:ext cx="1782996" cy="1249105"/>
          </a:xfrm>
          <a:prstGeom prst="rect">
            <a:avLst/>
          </a:prstGeom>
        </p:spPr>
      </p:pic>
    </p:spTree>
    <p:extLst>
      <p:ext uri="{BB962C8B-B14F-4D97-AF65-F5344CB8AC3E}">
        <p14:creationId xmlns:p14="http://schemas.microsoft.com/office/powerpoint/2010/main" val="1290265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Full page image">
    <p:bg>
      <p:bgPr>
        <a:blipFill dpi="0" rotWithShape="1">
          <a:blip r:embed="rId2">
            <a:lum/>
          </a:blip>
          <a:srcRect/>
          <a:stretch>
            <a:fillRect l="-32000" r="-32000"/>
          </a:stretch>
        </a:blipFill>
        <a:effectLst/>
      </p:bgPr>
    </p:bg>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D5CC5D68-CCFE-4E2B-8D87-68E3E9359A84}"/>
              </a:ext>
            </a:extLst>
          </p:cNvPr>
          <p:cNvSpPr>
            <a:spLocks noGrp="1"/>
          </p:cNvSpPr>
          <p:nvPr>
            <p:ph type="dt" sz="half" idx="10"/>
          </p:nvPr>
        </p:nvSpPr>
        <p:spPr/>
        <p:txBody>
          <a:bodyPr/>
          <a:lstStyle>
            <a:lvl1pPr>
              <a:defRPr>
                <a:solidFill>
                  <a:schemeClr val="bg1"/>
                </a:solidFill>
              </a:defRPr>
            </a:lvl1pPr>
          </a:lstStyle>
          <a:p>
            <a:fld id="{1890265B-AA67-4D38-9B68-69958B574EA2}" type="datetimeFigureOut">
              <a:rPr lang="fi-FI" smtClean="0"/>
              <a:pPr/>
              <a:t>21.1.2021</a:t>
            </a:fld>
            <a:endParaRPr lang="fi-FI" dirty="0"/>
          </a:p>
        </p:txBody>
      </p:sp>
      <p:sp>
        <p:nvSpPr>
          <p:cNvPr id="3" name="Alatunnisteen paikkamerkki 2">
            <a:extLst>
              <a:ext uri="{FF2B5EF4-FFF2-40B4-BE49-F238E27FC236}">
                <a16:creationId xmlns:a16="http://schemas.microsoft.com/office/drawing/2014/main" id="{27176D9E-E91C-4EAD-AB7B-821E11DDA23D}"/>
              </a:ext>
            </a:extLst>
          </p:cNvPr>
          <p:cNvSpPr>
            <a:spLocks noGrp="1"/>
          </p:cNvSpPr>
          <p:nvPr>
            <p:ph type="ftr" sz="quarter" idx="11"/>
          </p:nvPr>
        </p:nvSpPr>
        <p:spPr/>
        <p:txBody>
          <a:bodyPr/>
          <a:lstStyle>
            <a:lvl1pPr>
              <a:defRPr>
                <a:solidFill>
                  <a:schemeClr val="bg1"/>
                </a:solidFill>
              </a:defRPr>
            </a:lvl1pPr>
          </a:lstStyle>
          <a:p>
            <a:endParaRPr lang="fi-FI" dirty="0"/>
          </a:p>
        </p:txBody>
      </p:sp>
      <p:sp>
        <p:nvSpPr>
          <p:cNvPr id="4" name="Dian numeron paikkamerkki 3">
            <a:extLst>
              <a:ext uri="{FF2B5EF4-FFF2-40B4-BE49-F238E27FC236}">
                <a16:creationId xmlns:a16="http://schemas.microsoft.com/office/drawing/2014/main" id="{2C97C1A9-351C-4B2A-A6B3-3F0BBD4C38D0}"/>
              </a:ext>
            </a:extLst>
          </p:cNvPr>
          <p:cNvSpPr>
            <a:spLocks noGrp="1"/>
          </p:cNvSpPr>
          <p:nvPr>
            <p:ph type="sldNum" sz="quarter" idx="12"/>
          </p:nvPr>
        </p:nvSpPr>
        <p:spPr/>
        <p:txBody>
          <a:bodyPr/>
          <a:lstStyle>
            <a:lvl1pPr>
              <a:defRPr>
                <a:solidFill>
                  <a:schemeClr val="bg1"/>
                </a:solidFill>
              </a:defRPr>
            </a:lvl1pPr>
          </a:lstStyle>
          <a:p>
            <a:fld id="{9A384F88-B23F-422A-90DB-AC76CF4E3604}" type="slidenum">
              <a:rPr lang="fi-FI" smtClean="0"/>
              <a:pPr/>
              <a:t>‹nº›</a:t>
            </a:fld>
            <a:endParaRPr lang="fi-FI" dirty="0"/>
          </a:p>
        </p:txBody>
      </p:sp>
      <p:pic>
        <p:nvPicPr>
          <p:cNvPr id="6" name="Kuva 5">
            <a:extLst>
              <a:ext uri="{FF2B5EF4-FFF2-40B4-BE49-F238E27FC236}">
                <a16:creationId xmlns:a16="http://schemas.microsoft.com/office/drawing/2014/main" id="{5E0BABA4-9454-4A55-8FA0-8489793F82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51096" y="211185"/>
            <a:ext cx="1782996" cy="1249105"/>
          </a:xfrm>
          <a:prstGeom prst="rect">
            <a:avLst/>
          </a:prstGeom>
        </p:spPr>
      </p:pic>
    </p:spTree>
    <p:extLst>
      <p:ext uri="{BB962C8B-B14F-4D97-AF65-F5344CB8AC3E}">
        <p14:creationId xmlns:p14="http://schemas.microsoft.com/office/powerpoint/2010/main" val="16173173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3775FFD3-EEA1-42F7-ACD0-A584B238F31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dirty="0" err="1"/>
              <a:t>Title</a:t>
            </a:r>
            <a:endParaRPr lang="fi-FI" dirty="0"/>
          </a:p>
        </p:txBody>
      </p:sp>
      <p:sp>
        <p:nvSpPr>
          <p:cNvPr id="3" name="Tekstin paikkamerkki 2">
            <a:extLst>
              <a:ext uri="{FF2B5EF4-FFF2-40B4-BE49-F238E27FC236}">
                <a16:creationId xmlns:a16="http://schemas.microsoft.com/office/drawing/2014/main" id="{C87A3DAF-27F4-4BFC-8D49-51F8E67BB6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a:extLst>
              <a:ext uri="{FF2B5EF4-FFF2-40B4-BE49-F238E27FC236}">
                <a16:creationId xmlns:a16="http://schemas.microsoft.com/office/drawing/2014/main" id="{2E57F548-0770-4724-9A11-FB270AB76B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90265B-AA67-4D38-9B68-69958B574EA2}" type="datetimeFigureOut">
              <a:rPr lang="fi-FI" smtClean="0"/>
              <a:t>21.1.2021</a:t>
            </a:fld>
            <a:endParaRPr lang="fi-FI" dirty="0"/>
          </a:p>
        </p:txBody>
      </p:sp>
      <p:sp>
        <p:nvSpPr>
          <p:cNvPr id="5" name="Alatunnisteen paikkamerkki 4">
            <a:extLst>
              <a:ext uri="{FF2B5EF4-FFF2-40B4-BE49-F238E27FC236}">
                <a16:creationId xmlns:a16="http://schemas.microsoft.com/office/drawing/2014/main" id="{A4F956FE-6CCB-4F14-A60C-C59F47AA3E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dirty="0"/>
          </a:p>
        </p:txBody>
      </p:sp>
      <p:sp>
        <p:nvSpPr>
          <p:cNvPr id="6" name="Dian numeron paikkamerkki 5">
            <a:extLst>
              <a:ext uri="{FF2B5EF4-FFF2-40B4-BE49-F238E27FC236}">
                <a16:creationId xmlns:a16="http://schemas.microsoft.com/office/drawing/2014/main" id="{F6378B46-7CDC-4875-B3EC-95B57F6C5D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384F88-B23F-422A-90DB-AC76CF4E3604}" type="slidenum">
              <a:rPr lang="fi-FI" smtClean="0"/>
              <a:t>‹nº›</a:t>
            </a:fld>
            <a:endParaRPr lang="fi-FI" dirty="0"/>
          </a:p>
        </p:txBody>
      </p:sp>
      <p:pic>
        <p:nvPicPr>
          <p:cNvPr id="7" name="Kuva 6">
            <a:extLst>
              <a:ext uri="{FF2B5EF4-FFF2-40B4-BE49-F238E27FC236}">
                <a16:creationId xmlns:a16="http://schemas.microsoft.com/office/drawing/2014/main" id="{A2A4D993-4700-48D3-ACD3-6C1EB1D441F2}"/>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155117" y="230188"/>
            <a:ext cx="1805066" cy="1176581"/>
          </a:xfrm>
          <a:prstGeom prst="rect">
            <a:avLst/>
          </a:prstGeom>
        </p:spPr>
      </p:pic>
    </p:spTree>
    <p:extLst>
      <p:ext uri="{BB962C8B-B14F-4D97-AF65-F5344CB8AC3E}">
        <p14:creationId xmlns:p14="http://schemas.microsoft.com/office/powerpoint/2010/main" val="7272404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62" r:id="rId10"/>
    <p:sldLayoutId id="2147483656" r:id="rId11"/>
    <p:sldLayoutId id="2147483657" r:id="rId12"/>
    <p:sldLayoutId id="2147483658" r:id="rId13"/>
    <p:sldLayoutId id="2147483659" r:id="rId14"/>
  </p:sldLayoutIdLs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sheffield.ac.uk/centaur/home/outputs" TargetMode="External"/><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7.emf"/><Relationship Id="rId7" Type="http://schemas.openxmlformats.org/officeDocument/2006/relationships/image" Target="../media/image10.png"/><Relationship Id="rId2" Type="http://schemas.openxmlformats.org/officeDocument/2006/relationships/hyperlink" Target="file:///C:\Users\DBIO\Downloads\CENTAUR_Deliverable3.1_v1.4%20(1).pdf" TargetMode="External"/><Relationship Id="rId1" Type="http://schemas.openxmlformats.org/officeDocument/2006/relationships/slideLayout" Target="../slideLayouts/slideLayout2.xml"/><Relationship Id="rId6" Type="http://schemas.openxmlformats.org/officeDocument/2006/relationships/image" Target="../media/image40.emf"/><Relationship Id="rId5" Type="http://schemas.openxmlformats.org/officeDocument/2006/relationships/image" Target="../media/image39.emf"/><Relationship Id="rId4" Type="http://schemas.openxmlformats.org/officeDocument/2006/relationships/image" Target="../media/image38.emf"/><Relationship Id="rId9"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1.png"/><Relationship Id="rId7"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44.png"/><Relationship Id="rId5" Type="http://schemas.openxmlformats.org/officeDocument/2006/relationships/image" Target="../media/image43.png"/><Relationship Id="rId10" Type="http://schemas.microsoft.com/office/2007/relationships/hdphoto" Target="../media/hdphoto3.wdp"/><Relationship Id="rId4" Type="http://schemas.openxmlformats.org/officeDocument/2006/relationships/image" Target="../media/image42.gif"/><Relationship Id="rId9"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5.jpe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10" Type="http://schemas.microsoft.com/office/2007/relationships/hdphoto" Target="../media/hdphoto3.wdp"/><Relationship Id="rId4" Type="http://schemas.openxmlformats.org/officeDocument/2006/relationships/image" Target="../media/image42.gif"/><Relationship Id="rId9"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46.emf"/><Relationship Id="rId5" Type="http://schemas.microsoft.com/office/2007/relationships/hdphoto" Target="../media/hdphoto4.wdp"/><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hyperlink" Target="https://elaia.pt/en/technology-and-innovation" TargetMode="External"/><Relationship Id="rId7" Type="http://schemas.openxmlformats.org/officeDocument/2006/relationships/image" Target="../media/image50.jpeg"/><Relationship Id="rId2" Type="http://schemas.openxmlformats.org/officeDocument/2006/relationships/hyperlink" Target="https://maslowaten.eu/?page_id=178&amp;lang=en" TargetMode="External"/><Relationship Id="rId1" Type="http://schemas.openxmlformats.org/officeDocument/2006/relationships/slideLayout" Target="../slideLayouts/slideLayout2.xml"/><Relationship Id="rId6" Type="http://schemas.openxmlformats.org/officeDocument/2006/relationships/image" Target="../media/image49.png"/><Relationship Id="rId11" Type="http://schemas.microsoft.com/office/2007/relationships/hdphoto" Target="../media/hdphoto4.wdp"/><Relationship Id="rId5" Type="http://schemas.openxmlformats.org/officeDocument/2006/relationships/image" Target="../media/image48.png"/><Relationship Id="rId10" Type="http://schemas.openxmlformats.org/officeDocument/2006/relationships/image" Target="../media/image14.png"/><Relationship Id="rId4" Type="http://schemas.openxmlformats.org/officeDocument/2006/relationships/image" Target="../media/image47.jpeg"/><Relationship Id="rId9"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hyperlink" Target="http://www.cewp.eu/" TargetMode="External"/><Relationship Id="rId4" Type="http://schemas.openxmlformats.org/officeDocument/2006/relationships/image" Target="../media/image52.svg"/></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2.png"/><Relationship Id="rId5" Type="http://schemas.microsoft.com/office/2007/relationships/hdphoto" Target="../media/hdphoto2.wdp"/><Relationship Id="rId10" Type="http://schemas.microsoft.com/office/2007/relationships/hdphoto" Target="../media/hdphoto4.wdp"/><Relationship Id="rId4" Type="http://schemas.openxmlformats.org/officeDocument/2006/relationships/image" Target="../media/image11.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wmf"/><Relationship Id="rId4" Type="http://schemas.openxmlformats.org/officeDocument/2006/relationships/image" Target="../media/image21.wmf"/></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5.emf"/></Relationships>
</file>

<file path=ppt/slides/_rels/slide8.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emf"/><Relationship Id="rId7" Type="http://schemas.openxmlformats.org/officeDocument/2006/relationships/image" Target="../media/image29.png"/><Relationship Id="rId12" Type="http://schemas.openxmlformats.org/officeDocument/2006/relationships/image" Target="../media/image34.svg"/><Relationship Id="rId2" Type="http://schemas.openxmlformats.org/officeDocument/2006/relationships/chart" Target="../charts/chart2.xml"/><Relationship Id="rId1" Type="http://schemas.openxmlformats.org/officeDocument/2006/relationships/slideLayout" Target="../slideLayouts/slideLayout2.xml"/><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png"/><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B3F8661-31AC-48D1-837C-0D9CEF46EFCF}"/>
              </a:ext>
            </a:extLst>
          </p:cNvPr>
          <p:cNvSpPr>
            <a:spLocks noGrp="1"/>
          </p:cNvSpPr>
          <p:nvPr>
            <p:ph type="ctrTitle"/>
          </p:nvPr>
        </p:nvSpPr>
        <p:spPr>
          <a:xfrm>
            <a:off x="600075" y="2576513"/>
            <a:ext cx="9144000" cy="2387600"/>
          </a:xfrm>
        </p:spPr>
        <p:txBody>
          <a:bodyPr/>
          <a:lstStyle/>
          <a:p>
            <a:r>
              <a:rPr lang="en-US" dirty="0"/>
              <a:t>Ecological Restoration Technology Innovation</a:t>
            </a:r>
            <a:endParaRPr lang="fi-FI" dirty="0"/>
          </a:p>
        </p:txBody>
      </p:sp>
      <p:sp>
        <p:nvSpPr>
          <p:cNvPr id="5" name="Subtitle 4">
            <a:extLst>
              <a:ext uri="{FF2B5EF4-FFF2-40B4-BE49-F238E27FC236}">
                <a16:creationId xmlns:a16="http://schemas.microsoft.com/office/drawing/2014/main" id="{2927C6F5-EC48-4BC9-B019-29AD23D32134}"/>
              </a:ext>
            </a:extLst>
          </p:cNvPr>
          <p:cNvSpPr>
            <a:spLocks noGrp="1"/>
          </p:cNvSpPr>
          <p:nvPr>
            <p:ph type="subTitle" idx="1"/>
          </p:nvPr>
        </p:nvSpPr>
        <p:spPr/>
        <p:txBody>
          <a:bodyPr/>
          <a:lstStyle/>
          <a:p>
            <a:r>
              <a:rPr lang="en-US" dirty="0"/>
              <a:t>Case studies from Europe</a:t>
            </a:r>
          </a:p>
        </p:txBody>
      </p:sp>
    </p:spTree>
    <p:extLst>
      <p:ext uri="{BB962C8B-B14F-4D97-AF65-F5344CB8AC3E}">
        <p14:creationId xmlns:p14="http://schemas.microsoft.com/office/powerpoint/2010/main" val="1840563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B96F8F5-F806-4263-A60D-21B45E444375}"/>
              </a:ext>
            </a:extLst>
          </p:cNvPr>
          <p:cNvSpPr>
            <a:spLocks noGrp="1"/>
          </p:cNvSpPr>
          <p:nvPr>
            <p:ph type="title"/>
          </p:nvPr>
        </p:nvSpPr>
        <p:spPr>
          <a:xfrm>
            <a:off x="1601900" y="800899"/>
            <a:ext cx="8630433" cy="1325563"/>
          </a:xfrm>
        </p:spPr>
        <p:txBody>
          <a:bodyPr vert="horz" lIns="91440" tIns="45720" rIns="91440" bIns="45720" rtlCol="0" anchor="ctr">
            <a:normAutofit fontScale="90000"/>
          </a:bodyPr>
          <a:lstStyle/>
          <a:p>
            <a:r>
              <a:rPr lang="en-US" sz="3600" b="1" dirty="0"/>
              <a:t>Cost Effective Neural Technique for Alleviation of Urban Flood Risk </a:t>
            </a:r>
            <a:br>
              <a:rPr lang="en-US" sz="3600" b="1" dirty="0"/>
            </a:br>
            <a:r>
              <a:rPr lang="en-US" sz="3600" b="1" dirty="0"/>
              <a:t>CENTAUR project</a:t>
            </a:r>
            <a:br>
              <a:rPr lang="en-US" sz="2200" b="1" dirty="0"/>
            </a:br>
            <a:br>
              <a:rPr lang="en-US" sz="2200" b="1" dirty="0"/>
            </a:br>
            <a:r>
              <a:rPr lang="en-US" sz="2200" b="1" dirty="0"/>
              <a:t>Waters of Coimbra/University of Coimbra</a:t>
            </a:r>
            <a:br>
              <a:rPr lang="en-US" sz="2200" b="1" dirty="0"/>
            </a:br>
            <a:br>
              <a:rPr lang="en-US" sz="2200" b="1" dirty="0"/>
            </a:br>
            <a:r>
              <a:rPr lang="en-US" sz="2200" b="1" dirty="0">
                <a:hlinkClick r:id="rId3"/>
              </a:rPr>
              <a:t>https://www.sheffield.ac.uk/centaur/home/outputs</a:t>
            </a:r>
            <a:r>
              <a:rPr lang="en-US" sz="2200" b="1" dirty="0"/>
              <a:t> </a:t>
            </a:r>
            <a:endParaRPr lang="fi-FI" sz="2200" b="1" dirty="0"/>
          </a:p>
        </p:txBody>
      </p:sp>
      <p:sp>
        <p:nvSpPr>
          <p:cNvPr id="3" name="Sisällön paikkamerkki 2">
            <a:extLst>
              <a:ext uri="{FF2B5EF4-FFF2-40B4-BE49-F238E27FC236}">
                <a16:creationId xmlns:a16="http://schemas.microsoft.com/office/drawing/2014/main" id="{E1196E53-DD7F-41CD-825F-64AD210A60BC}"/>
              </a:ext>
            </a:extLst>
          </p:cNvPr>
          <p:cNvSpPr>
            <a:spLocks noGrp="1"/>
          </p:cNvSpPr>
          <p:nvPr>
            <p:ph idx="1"/>
          </p:nvPr>
        </p:nvSpPr>
        <p:spPr>
          <a:xfrm>
            <a:off x="308389" y="3007787"/>
            <a:ext cx="10515600" cy="4351338"/>
          </a:xfrm>
        </p:spPr>
        <p:txBody>
          <a:bodyPr>
            <a:normAutofit/>
          </a:bodyPr>
          <a:lstStyle/>
          <a:p>
            <a:r>
              <a:rPr lang="en-US" sz="2400" dirty="0"/>
              <a:t>A flood risk reduction system that aims to reduce local flood risk using a dynamically controlled Flow Control Device (FCD) to utilize the unused storage in sewer networks and piped drainage systems during rainfall events.</a:t>
            </a:r>
          </a:p>
          <a:p>
            <a:endParaRPr lang="en-US" sz="2400" dirty="0"/>
          </a:p>
          <a:p>
            <a:r>
              <a:rPr lang="en-US" sz="2400" dirty="0"/>
              <a:t>It can be installed within manholes with minimal new infrastructure and the FCD is regulated using a data-driven control system. The control system is informed by a local water level sensing system that is an integral part of a CENTAUR system. </a:t>
            </a:r>
          </a:p>
        </p:txBody>
      </p:sp>
      <p:pic>
        <p:nvPicPr>
          <p:cNvPr id="1026" name="Picture 2" descr="http://www.portalautarquico.dgal.gov.pt/static-img/2014-10/2014-10-02040226_d1729f48-4016-49fe-9d81-2e466e005c94$$93409c32-c09f-40c3-b061-f20aa36c74c0$$d86a5958-2219-4a10-a59e-00946986a928$$CoatOfArms$$pt$$1.jpg">
            <a:extLst>
              <a:ext uri="{FF2B5EF4-FFF2-40B4-BE49-F238E27FC236}">
                <a16:creationId xmlns:a16="http://schemas.microsoft.com/office/drawing/2014/main" id="{178E7B23-B318-4E0B-A5AF-5B963E9A23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79050" y="5638594"/>
            <a:ext cx="1638300" cy="8286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water drop logo png download - water drop symbol PNG image with transparent  background | TOPpng">
            <a:extLst>
              <a:ext uri="{FF2B5EF4-FFF2-40B4-BE49-F238E27FC236}">
                <a16:creationId xmlns:a16="http://schemas.microsoft.com/office/drawing/2014/main" id="{368790C1-4AFE-467D-9DF7-7F77E7E2D2D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191" b="95460" l="10000" r="90000">
                        <a14:foregroundMark x1="50476" y1="9313" x2="50476" y2="9313"/>
                        <a14:foregroundMark x1="50952" y1="4307" x2="50952" y2="4307"/>
                        <a14:foregroundMark x1="50952" y1="95460" x2="50952" y2="95460"/>
                      </a14:backgroundRemoval>
                    </a14:imgEffect>
                  </a14:imgLayer>
                </a14:imgProps>
              </a:ext>
              <a:ext uri="{28A0092B-C50C-407E-A947-70E740481C1C}">
                <a14:useLocalDpi xmlns:a14="http://schemas.microsoft.com/office/drawing/2010/main" val="0"/>
              </a:ext>
            </a:extLst>
          </a:blip>
          <a:srcRect/>
          <a:stretch>
            <a:fillRect/>
          </a:stretch>
        </p:blipFill>
        <p:spPr bwMode="auto">
          <a:xfrm>
            <a:off x="204843" y="233609"/>
            <a:ext cx="1487231" cy="152103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Area, city, house, town, urban icon - Download on Iconfinder">
            <a:extLst>
              <a:ext uri="{FF2B5EF4-FFF2-40B4-BE49-F238E27FC236}">
                <a16:creationId xmlns:a16="http://schemas.microsoft.com/office/drawing/2014/main" id="{1B4DC4CE-D47A-43DD-AA20-97458A6FF0D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0451" y="731790"/>
            <a:ext cx="805841" cy="805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8890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E0084-376F-4FF6-B804-8479026C6A0E}"/>
              </a:ext>
            </a:extLst>
          </p:cNvPr>
          <p:cNvSpPr>
            <a:spLocks noGrp="1"/>
          </p:cNvSpPr>
          <p:nvPr>
            <p:ph type="title"/>
          </p:nvPr>
        </p:nvSpPr>
        <p:spPr>
          <a:xfrm>
            <a:off x="1389634" y="365125"/>
            <a:ext cx="8549496" cy="1325563"/>
          </a:xfrm>
        </p:spPr>
        <p:txBody>
          <a:bodyPr>
            <a:noAutofit/>
          </a:bodyPr>
          <a:lstStyle/>
          <a:p>
            <a:r>
              <a:rPr lang="en-US" sz="3200" b="1" dirty="0"/>
              <a:t>Cost Effective Neural Technique for Alleviation of Urban Flood Risk </a:t>
            </a:r>
            <a:br>
              <a:rPr lang="en-US" sz="3200" b="1" dirty="0"/>
            </a:br>
            <a:r>
              <a:rPr lang="en-US" sz="3200" b="1" dirty="0"/>
              <a:t>CENTAUR</a:t>
            </a:r>
            <a:endParaRPr lang="en-US" sz="3200" dirty="0"/>
          </a:p>
        </p:txBody>
      </p:sp>
      <p:sp>
        <p:nvSpPr>
          <p:cNvPr id="3" name="Content Placeholder 2">
            <a:extLst>
              <a:ext uri="{FF2B5EF4-FFF2-40B4-BE49-F238E27FC236}">
                <a16:creationId xmlns:a16="http://schemas.microsoft.com/office/drawing/2014/main" id="{8A5635D3-3436-4236-8F3F-1869D398F0BE}"/>
              </a:ext>
            </a:extLst>
          </p:cNvPr>
          <p:cNvSpPr>
            <a:spLocks noGrp="1"/>
          </p:cNvSpPr>
          <p:nvPr>
            <p:ph idx="1"/>
          </p:nvPr>
        </p:nvSpPr>
        <p:spPr/>
        <p:txBody>
          <a:bodyPr>
            <a:normAutofit lnSpcReduction="10000"/>
          </a:bodyPr>
          <a:lstStyle/>
          <a:p>
            <a:r>
              <a:rPr lang="en-US" dirty="0"/>
              <a:t>First phase - development and integration of the Flow Control Device and Local Monitoring and Control System and the development and integration of the software (communication and control algorithms) needed for this local real time control flood risk reduction system. </a:t>
            </a:r>
          </a:p>
          <a:p>
            <a:r>
              <a:rPr lang="en-US" dirty="0"/>
              <a:t>Second phase - pilot CENTAUR system has been manufactured and installed in the Av. Júlio Henriques in Coimbra, Portugal.</a:t>
            </a:r>
          </a:p>
          <a:p>
            <a:endParaRPr lang="en-US" dirty="0"/>
          </a:p>
          <a:p>
            <a:r>
              <a:rPr lang="en-US" dirty="0"/>
              <a:t>More information: </a:t>
            </a:r>
            <a:r>
              <a:rPr lang="en-US" dirty="0">
                <a:hlinkClick r:id="rId2" action="ppaction://hlinkfile"/>
              </a:rPr>
              <a:t>file:///C:/Users/DBIO/Downloads/CENTAUR_Deliverable3.1_v1.4%20(1).pdf</a:t>
            </a:r>
            <a:r>
              <a:rPr lang="en-US" dirty="0"/>
              <a:t> </a:t>
            </a:r>
          </a:p>
        </p:txBody>
      </p:sp>
      <p:pic>
        <p:nvPicPr>
          <p:cNvPr id="4" name="Picture 3">
            <a:extLst>
              <a:ext uri="{FF2B5EF4-FFF2-40B4-BE49-F238E27FC236}">
                <a16:creationId xmlns:a16="http://schemas.microsoft.com/office/drawing/2014/main" id="{61CD7672-3EBE-457D-8A9E-938071CA26EA}"/>
              </a:ext>
            </a:extLst>
          </p:cNvPr>
          <p:cNvPicPr>
            <a:picLocks noChangeAspect="1"/>
          </p:cNvPicPr>
          <p:nvPr/>
        </p:nvPicPr>
        <p:blipFill>
          <a:blip r:embed="rId3"/>
          <a:stretch>
            <a:fillRect/>
          </a:stretch>
        </p:blipFill>
        <p:spPr>
          <a:xfrm>
            <a:off x="1075490" y="1226893"/>
            <a:ext cx="5089793" cy="2352101"/>
          </a:xfrm>
          <a:prstGeom prst="rect">
            <a:avLst/>
          </a:prstGeom>
        </p:spPr>
      </p:pic>
      <p:pic>
        <p:nvPicPr>
          <p:cNvPr id="5" name="Picture 4">
            <a:extLst>
              <a:ext uri="{FF2B5EF4-FFF2-40B4-BE49-F238E27FC236}">
                <a16:creationId xmlns:a16="http://schemas.microsoft.com/office/drawing/2014/main" id="{27C33578-8C48-45FA-BF08-8D55AB57227B}"/>
              </a:ext>
            </a:extLst>
          </p:cNvPr>
          <p:cNvPicPr>
            <a:picLocks noChangeAspect="1"/>
          </p:cNvPicPr>
          <p:nvPr/>
        </p:nvPicPr>
        <p:blipFill>
          <a:blip r:embed="rId4"/>
          <a:stretch>
            <a:fillRect/>
          </a:stretch>
        </p:blipFill>
        <p:spPr>
          <a:xfrm>
            <a:off x="6444482" y="1311717"/>
            <a:ext cx="4357884" cy="2267277"/>
          </a:xfrm>
          <a:prstGeom prst="rect">
            <a:avLst/>
          </a:prstGeom>
        </p:spPr>
      </p:pic>
      <p:pic>
        <p:nvPicPr>
          <p:cNvPr id="6" name="Picture 5">
            <a:extLst>
              <a:ext uri="{FF2B5EF4-FFF2-40B4-BE49-F238E27FC236}">
                <a16:creationId xmlns:a16="http://schemas.microsoft.com/office/drawing/2014/main" id="{18E237AF-17E7-415C-B614-7A855855500A}"/>
              </a:ext>
            </a:extLst>
          </p:cNvPr>
          <p:cNvPicPr>
            <a:picLocks noChangeAspect="1"/>
          </p:cNvPicPr>
          <p:nvPr/>
        </p:nvPicPr>
        <p:blipFill>
          <a:blip r:embed="rId5"/>
          <a:stretch>
            <a:fillRect/>
          </a:stretch>
        </p:blipFill>
        <p:spPr>
          <a:xfrm>
            <a:off x="1306292" y="4096346"/>
            <a:ext cx="2869282" cy="2029864"/>
          </a:xfrm>
          <a:prstGeom prst="rect">
            <a:avLst/>
          </a:prstGeom>
        </p:spPr>
      </p:pic>
      <p:pic>
        <p:nvPicPr>
          <p:cNvPr id="7" name="Picture 6">
            <a:extLst>
              <a:ext uri="{FF2B5EF4-FFF2-40B4-BE49-F238E27FC236}">
                <a16:creationId xmlns:a16="http://schemas.microsoft.com/office/drawing/2014/main" id="{D65DD03C-DC18-45B5-986E-53580F753B74}"/>
              </a:ext>
            </a:extLst>
          </p:cNvPr>
          <p:cNvPicPr>
            <a:picLocks noChangeAspect="1"/>
          </p:cNvPicPr>
          <p:nvPr/>
        </p:nvPicPr>
        <p:blipFill>
          <a:blip r:embed="rId6"/>
          <a:stretch>
            <a:fillRect/>
          </a:stretch>
        </p:blipFill>
        <p:spPr>
          <a:xfrm>
            <a:off x="6464118" y="3203415"/>
            <a:ext cx="4318612" cy="3349128"/>
          </a:xfrm>
          <a:prstGeom prst="rect">
            <a:avLst/>
          </a:prstGeom>
        </p:spPr>
      </p:pic>
      <p:pic>
        <p:nvPicPr>
          <p:cNvPr id="11" name="Picture 8" descr="water drop logo png download - water drop symbol PNG image with transparent  background | TOPpng">
            <a:extLst>
              <a:ext uri="{FF2B5EF4-FFF2-40B4-BE49-F238E27FC236}">
                <a16:creationId xmlns:a16="http://schemas.microsoft.com/office/drawing/2014/main" id="{0D924896-BA1D-4D83-B0EC-462ED40AF405}"/>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4191" b="95460" l="10000" r="90000">
                        <a14:foregroundMark x1="50476" y1="9313" x2="50476" y2="9313"/>
                        <a14:foregroundMark x1="50952" y1="4307" x2="50952" y2="4307"/>
                        <a14:foregroundMark x1="50952" y1="95460" x2="50952" y2="95460"/>
                      </a14:backgroundRemoval>
                    </a14:imgEffect>
                  </a14:imgLayer>
                </a14:imgProps>
              </a:ext>
              <a:ext uri="{28A0092B-C50C-407E-A947-70E740481C1C}">
                <a14:useLocalDpi xmlns:a14="http://schemas.microsoft.com/office/drawing/2010/main" val="0"/>
              </a:ext>
            </a:extLst>
          </a:blip>
          <a:srcRect/>
          <a:stretch>
            <a:fillRect/>
          </a:stretch>
        </p:blipFill>
        <p:spPr bwMode="auto">
          <a:xfrm>
            <a:off x="204843" y="233609"/>
            <a:ext cx="1487231" cy="152103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Area, city, house, town, urban icon - Download on Iconfinder">
            <a:extLst>
              <a:ext uri="{FF2B5EF4-FFF2-40B4-BE49-F238E27FC236}">
                <a16:creationId xmlns:a16="http://schemas.microsoft.com/office/drawing/2014/main" id="{89DA52D9-F0E7-434E-B47E-6DD80572A2B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0451" y="731790"/>
            <a:ext cx="805841" cy="805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3476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22E19FC-42A4-442A-BA7F-E326AC159341}"/>
              </a:ext>
            </a:extLst>
          </p:cNvPr>
          <p:cNvSpPr>
            <a:spLocks noGrp="1"/>
          </p:cNvSpPr>
          <p:nvPr>
            <p:ph type="title"/>
          </p:nvPr>
        </p:nvSpPr>
        <p:spPr>
          <a:xfrm>
            <a:off x="1294429" y="832926"/>
            <a:ext cx="8746340" cy="792088"/>
          </a:xfrm>
        </p:spPr>
        <p:txBody>
          <a:bodyPr>
            <a:normAutofit fontScale="90000"/>
          </a:bodyPr>
          <a:lstStyle/>
          <a:p>
            <a:pPr>
              <a:lnSpc>
                <a:spcPct val="100000"/>
              </a:lnSpc>
            </a:pPr>
            <a:r>
              <a:rPr lang="en-US" sz="3600" b="1" dirty="0"/>
              <a:t>Recycling nutrients and energy of Canadian waterweed </a:t>
            </a:r>
            <a:br>
              <a:rPr lang="en-US" sz="3600" b="1" dirty="0"/>
            </a:br>
            <a:r>
              <a:rPr lang="en-US" sz="3600" b="1" dirty="0"/>
              <a:t>ELODEA II</a:t>
            </a:r>
            <a:br>
              <a:rPr lang="en-US" sz="2400" dirty="0">
                <a:solidFill>
                  <a:schemeClr val="accent1">
                    <a:lumMod val="75000"/>
                  </a:schemeClr>
                </a:solidFill>
              </a:rPr>
            </a:br>
            <a:r>
              <a:rPr lang="fi-FI" sz="1800" dirty="0"/>
              <a:t>Ritva Nilivaara, Finnish Environment Institute (SYKE) </a:t>
            </a:r>
            <a:br>
              <a:rPr lang="fi-FI" sz="2000" dirty="0"/>
            </a:br>
            <a:endParaRPr lang="fi-FI" sz="1800" i="1" dirty="0">
              <a:solidFill>
                <a:schemeClr val="accent1">
                  <a:lumMod val="75000"/>
                </a:schemeClr>
              </a:solidFill>
            </a:endParaRPr>
          </a:p>
        </p:txBody>
      </p:sp>
      <p:sp>
        <p:nvSpPr>
          <p:cNvPr id="3" name="Sisällön paikkamerkki 2">
            <a:extLst>
              <a:ext uri="{FF2B5EF4-FFF2-40B4-BE49-F238E27FC236}">
                <a16:creationId xmlns:a16="http://schemas.microsoft.com/office/drawing/2014/main" id="{8FE9D308-755F-4DCD-9B59-42BA96C9AB9A}"/>
              </a:ext>
            </a:extLst>
          </p:cNvPr>
          <p:cNvSpPr>
            <a:spLocks noGrp="1"/>
          </p:cNvSpPr>
          <p:nvPr>
            <p:ph idx="1"/>
          </p:nvPr>
        </p:nvSpPr>
        <p:spPr>
          <a:xfrm>
            <a:off x="771328" y="2240868"/>
            <a:ext cx="6212178" cy="2376264"/>
          </a:xfrm>
        </p:spPr>
        <p:txBody>
          <a:bodyPr>
            <a:noAutofit/>
          </a:bodyPr>
          <a:lstStyle/>
          <a:p>
            <a:pPr marL="0" indent="0">
              <a:buNone/>
            </a:pPr>
            <a:r>
              <a:rPr lang="en-US" sz="1600" i="1" dirty="0">
                <a:solidFill>
                  <a:schemeClr val="accent1">
                    <a:lumMod val="75000"/>
                  </a:schemeClr>
                </a:solidFill>
              </a:rPr>
              <a:t>Background:</a:t>
            </a:r>
            <a:endParaRPr lang="en-US" sz="1600" dirty="0"/>
          </a:p>
          <a:p>
            <a:r>
              <a:rPr lang="en-US" sz="1600" dirty="0"/>
              <a:t>Invasive alien species Canadian waterweed (</a:t>
            </a:r>
            <a:r>
              <a:rPr lang="en-US" sz="1600" i="1" dirty="0"/>
              <a:t>Elodea canadensis</a:t>
            </a:r>
            <a:r>
              <a:rPr lang="en-US" sz="1600" dirty="0"/>
              <a:t>) has spread to hundreds of lakes around Finland. </a:t>
            </a:r>
          </a:p>
          <a:p>
            <a:r>
              <a:rPr lang="en-US" sz="1600" dirty="0"/>
              <a:t>In favorable growth conditions the massive growth causes severe damages to the ecology and use of the lakes. </a:t>
            </a:r>
          </a:p>
          <a:p>
            <a:r>
              <a:rPr lang="en-US" sz="1600" dirty="0"/>
              <a:t>The waterweed dominates native macrophyte communities and its decomposition can lead to oxygen depletion and, consequently, to lake’s eutrophication.</a:t>
            </a:r>
          </a:p>
          <a:p>
            <a:pPr marL="0" indent="0">
              <a:buNone/>
            </a:pPr>
            <a:r>
              <a:rPr lang="en-US" sz="1600" i="1" dirty="0">
                <a:solidFill>
                  <a:schemeClr val="accent1">
                    <a:lumMod val="75000"/>
                  </a:schemeClr>
                </a:solidFill>
              </a:rPr>
              <a:t>Aims: </a:t>
            </a:r>
          </a:p>
          <a:p>
            <a:r>
              <a:rPr lang="en-US" sz="1600" dirty="0"/>
              <a:t>Finding cost-effective ways to remove the biomass and   develop a business model</a:t>
            </a:r>
          </a:p>
          <a:p>
            <a:r>
              <a:rPr lang="en-US" sz="1600" dirty="0"/>
              <a:t>Pilot testing of biomass utilization as fertilizer or as raw material for biogas production</a:t>
            </a:r>
          </a:p>
          <a:p>
            <a:r>
              <a:rPr lang="en-US" sz="1600" dirty="0"/>
              <a:t>Examine ecological impacts and develop methods for planning extensive biomass removal    </a:t>
            </a:r>
          </a:p>
          <a:p>
            <a:endParaRPr lang="fi-FI" sz="1600" dirty="0"/>
          </a:p>
        </p:txBody>
      </p:sp>
      <p:sp>
        <p:nvSpPr>
          <p:cNvPr id="4" name="Päivämäärän paikkamerkki 3">
            <a:extLst>
              <a:ext uri="{FF2B5EF4-FFF2-40B4-BE49-F238E27FC236}">
                <a16:creationId xmlns:a16="http://schemas.microsoft.com/office/drawing/2014/main" id="{187CBAA7-6E24-45B2-9FF4-3ADBF7C573FC}"/>
              </a:ext>
            </a:extLst>
          </p:cNvPr>
          <p:cNvSpPr>
            <a:spLocks noGrp="1"/>
          </p:cNvSpPr>
          <p:nvPr>
            <p:ph type="dt" sz="half" idx="10"/>
          </p:nvPr>
        </p:nvSpPr>
        <p:spPr>
          <a:xfrm>
            <a:off x="5028809" y="6525344"/>
            <a:ext cx="300273" cy="143976"/>
          </a:xfrm>
        </p:spPr>
        <p:txBody>
          <a:bodyPr/>
          <a:lstStyle/>
          <a:p>
            <a:r>
              <a:rPr lang="fi-FI" dirty="0"/>
              <a:t> </a:t>
            </a:r>
          </a:p>
        </p:txBody>
      </p:sp>
      <p:pic>
        <p:nvPicPr>
          <p:cNvPr id="7" name="Kuva 6">
            <a:extLst>
              <a:ext uri="{FF2B5EF4-FFF2-40B4-BE49-F238E27FC236}">
                <a16:creationId xmlns:a16="http://schemas.microsoft.com/office/drawing/2014/main" id="{FC36873C-75E9-4378-B8C2-DAE248331813}"/>
              </a:ext>
            </a:extLst>
          </p:cNvPr>
          <p:cNvPicPr>
            <a:picLocks noChangeAspect="1"/>
          </p:cNvPicPr>
          <p:nvPr/>
        </p:nvPicPr>
        <p:blipFill rotWithShape="1">
          <a:blip r:embed="rId3"/>
          <a:srcRect l="13565" t="7659" r="3351" b="13201"/>
          <a:stretch/>
        </p:blipFill>
        <p:spPr>
          <a:xfrm>
            <a:off x="7308145" y="1683849"/>
            <a:ext cx="4434633" cy="2805584"/>
          </a:xfrm>
          <a:prstGeom prst="rect">
            <a:avLst/>
          </a:prstGeom>
        </p:spPr>
      </p:pic>
      <p:sp>
        <p:nvSpPr>
          <p:cNvPr id="9" name="Tekstiruutu 8">
            <a:extLst>
              <a:ext uri="{FF2B5EF4-FFF2-40B4-BE49-F238E27FC236}">
                <a16:creationId xmlns:a16="http://schemas.microsoft.com/office/drawing/2014/main" id="{76F82353-D914-4578-8CBF-F9092AC7FE73}"/>
              </a:ext>
            </a:extLst>
          </p:cNvPr>
          <p:cNvSpPr txBox="1"/>
          <p:nvPr/>
        </p:nvSpPr>
        <p:spPr>
          <a:xfrm>
            <a:off x="7280775" y="4752344"/>
            <a:ext cx="4602631" cy="954107"/>
          </a:xfrm>
          <a:prstGeom prst="rect">
            <a:avLst/>
          </a:prstGeom>
          <a:noFill/>
        </p:spPr>
        <p:txBody>
          <a:bodyPr wrap="square" rtlCol="0">
            <a:spAutoFit/>
          </a:bodyPr>
          <a:lstStyle/>
          <a:p>
            <a:r>
              <a:rPr lang="fi-FI" sz="1400" dirty="0"/>
              <a:t>2019-2021</a:t>
            </a:r>
          </a:p>
          <a:p>
            <a:r>
              <a:rPr lang="fi-FI" sz="1400" dirty="0"/>
              <a:t>Budget 351 000€</a:t>
            </a:r>
          </a:p>
          <a:p>
            <a:r>
              <a:rPr lang="fi-FI" sz="1400" dirty="0"/>
              <a:t>Partners SYKE, LUKE and </a:t>
            </a:r>
            <a:r>
              <a:rPr lang="fi-FI" sz="1400" dirty="0" err="1"/>
              <a:t>ProAgria</a:t>
            </a:r>
            <a:r>
              <a:rPr lang="fi-FI" sz="1400" dirty="0"/>
              <a:t> Oulu.</a:t>
            </a:r>
          </a:p>
          <a:p>
            <a:r>
              <a:rPr lang="fi-FI" sz="1400" dirty="0" err="1"/>
              <a:t>Funded</a:t>
            </a:r>
            <a:r>
              <a:rPr lang="fi-FI" sz="1400" dirty="0"/>
              <a:t> </a:t>
            </a:r>
            <a:r>
              <a:rPr lang="fi-FI" sz="1400" dirty="0" err="1"/>
              <a:t>by</a:t>
            </a:r>
            <a:r>
              <a:rPr lang="fi-FI" sz="1400" dirty="0"/>
              <a:t> </a:t>
            </a:r>
            <a:r>
              <a:rPr lang="en-US" sz="1400" dirty="0"/>
              <a:t>the European Regional Development Fund</a:t>
            </a:r>
            <a:endParaRPr lang="fi-FI" sz="1400" dirty="0"/>
          </a:p>
        </p:txBody>
      </p:sp>
      <p:pic>
        <p:nvPicPr>
          <p:cNvPr id="10" name="Picture 9">
            <a:extLst>
              <a:ext uri="{FF2B5EF4-FFF2-40B4-BE49-F238E27FC236}">
                <a16:creationId xmlns:a16="http://schemas.microsoft.com/office/drawing/2014/main" id="{8BF1071C-406C-408F-9D4B-E34288F929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3887" y="5703878"/>
            <a:ext cx="1372143" cy="1066049"/>
          </a:xfrm>
          <a:prstGeom prst="rect">
            <a:avLst/>
          </a:prstGeom>
        </p:spPr>
      </p:pic>
      <p:pic>
        <p:nvPicPr>
          <p:cNvPr id="11" name="Picture 10">
            <a:extLst>
              <a:ext uri="{FF2B5EF4-FFF2-40B4-BE49-F238E27FC236}">
                <a16:creationId xmlns:a16="http://schemas.microsoft.com/office/drawing/2014/main" id="{8A18A3F5-D199-4014-AA32-07B1EF592F17}"/>
              </a:ext>
            </a:extLst>
          </p:cNvPr>
          <p:cNvPicPr>
            <a:picLocks noChangeAspect="1"/>
          </p:cNvPicPr>
          <p:nvPr/>
        </p:nvPicPr>
        <p:blipFill>
          <a:blip r:embed="rId5"/>
          <a:stretch>
            <a:fillRect/>
          </a:stretch>
        </p:blipFill>
        <p:spPr>
          <a:xfrm>
            <a:off x="8883549" y="5890796"/>
            <a:ext cx="858201" cy="599509"/>
          </a:xfrm>
          <a:prstGeom prst="rect">
            <a:avLst/>
          </a:prstGeom>
        </p:spPr>
      </p:pic>
      <p:pic>
        <p:nvPicPr>
          <p:cNvPr id="12" name="Picture 11">
            <a:extLst>
              <a:ext uri="{FF2B5EF4-FFF2-40B4-BE49-F238E27FC236}">
                <a16:creationId xmlns:a16="http://schemas.microsoft.com/office/drawing/2014/main" id="{D79F54E8-1871-49EA-B7F9-A13D1987B781}"/>
              </a:ext>
            </a:extLst>
          </p:cNvPr>
          <p:cNvPicPr>
            <a:picLocks noChangeAspect="1"/>
          </p:cNvPicPr>
          <p:nvPr/>
        </p:nvPicPr>
        <p:blipFill>
          <a:blip r:embed="rId6"/>
          <a:stretch>
            <a:fillRect/>
          </a:stretch>
        </p:blipFill>
        <p:spPr>
          <a:xfrm>
            <a:off x="10348792" y="5678263"/>
            <a:ext cx="1188785" cy="875948"/>
          </a:xfrm>
          <a:prstGeom prst="rect">
            <a:avLst/>
          </a:prstGeom>
        </p:spPr>
      </p:pic>
      <p:pic>
        <p:nvPicPr>
          <p:cNvPr id="13" name="Picture 8" descr="water drop logo png download - water drop symbol PNG image with transparent  background | TOPpng">
            <a:extLst>
              <a:ext uri="{FF2B5EF4-FFF2-40B4-BE49-F238E27FC236}">
                <a16:creationId xmlns:a16="http://schemas.microsoft.com/office/drawing/2014/main" id="{D106ACD1-4812-4855-A18E-E3E227100A94}"/>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4191" b="95460" l="10000" r="90000">
                        <a14:foregroundMark x1="50476" y1="9313" x2="50476" y2="9313"/>
                        <a14:foregroundMark x1="50952" y1="4307" x2="50952" y2="4307"/>
                        <a14:foregroundMark x1="50952" y1="95460" x2="50952" y2="95460"/>
                      </a14:backgroundRemoval>
                    </a14:imgEffect>
                  </a14:imgLayer>
                </a14:imgProps>
              </a:ext>
              <a:ext uri="{28A0092B-C50C-407E-A947-70E740481C1C}">
                <a14:useLocalDpi xmlns:a14="http://schemas.microsoft.com/office/drawing/2010/main" val="0"/>
              </a:ext>
            </a:extLst>
          </a:blip>
          <a:srcRect/>
          <a:stretch>
            <a:fillRect/>
          </a:stretch>
        </p:blipFill>
        <p:spPr bwMode="auto">
          <a:xfrm>
            <a:off x="0" y="332656"/>
            <a:ext cx="1487231" cy="152103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Tractor, Equipment, Machinery, Work, Agriculture, Farm - Tractor Symbol ,  Free Transparent Clipart - ClipartKey">
            <a:extLst>
              <a:ext uri="{FF2B5EF4-FFF2-40B4-BE49-F238E27FC236}">
                <a16:creationId xmlns:a16="http://schemas.microsoft.com/office/drawing/2014/main" id="{8EFEF04D-7DE4-4A01-978E-6DAAF3C72C25}"/>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7000" b="90000" l="9000" r="93778">
                        <a14:foregroundMark x1="25556" y1="58875" x2="25556" y2="58875"/>
                        <a14:foregroundMark x1="63222" y1="55500" x2="63222" y2="55500"/>
                        <a14:foregroundMark x1="86889" y1="34125" x2="86889" y2="34125"/>
                        <a14:foregroundMark x1="79889" y1="7125" x2="79889" y2="7125"/>
                        <a14:foregroundMark x1="9111" y1="37125" x2="9111" y2="37125"/>
                        <a14:foregroundMark x1="93778" y1="62875" x2="93778" y2="6287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46074" y="1046785"/>
            <a:ext cx="650508" cy="578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1468452"/>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tsikko 11"/>
          <p:cNvSpPr>
            <a:spLocks noGrp="1"/>
          </p:cNvSpPr>
          <p:nvPr>
            <p:ph type="title"/>
          </p:nvPr>
        </p:nvSpPr>
        <p:spPr>
          <a:xfrm>
            <a:off x="1269194" y="175610"/>
            <a:ext cx="8651420" cy="1325563"/>
          </a:xfrm>
        </p:spPr>
        <p:txBody>
          <a:bodyPr>
            <a:noAutofit/>
          </a:bodyPr>
          <a:lstStyle/>
          <a:p>
            <a:r>
              <a:rPr lang="en-US" sz="3200" b="1" dirty="0"/>
              <a:t>Recycling nutrients and energy of Canadian waterweed </a:t>
            </a:r>
            <a:br>
              <a:rPr lang="en-US" sz="3200" b="1" dirty="0"/>
            </a:br>
            <a:r>
              <a:rPr lang="en-US" sz="3200" b="1" dirty="0"/>
              <a:t>ELODEA II</a:t>
            </a:r>
            <a:endParaRPr lang="fi-FI" sz="3200" b="1" dirty="0"/>
          </a:p>
        </p:txBody>
      </p:sp>
      <p:sp>
        <p:nvSpPr>
          <p:cNvPr id="13" name="Sisällön paikkamerkki 12"/>
          <p:cNvSpPr>
            <a:spLocks noGrp="1"/>
          </p:cNvSpPr>
          <p:nvPr>
            <p:ph idx="1"/>
          </p:nvPr>
        </p:nvSpPr>
        <p:spPr>
          <a:xfrm>
            <a:off x="821160" y="1686303"/>
            <a:ext cx="6440435" cy="4734000"/>
          </a:xfrm>
        </p:spPr>
        <p:txBody>
          <a:bodyPr>
            <a:noAutofit/>
          </a:bodyPr>
          <a:lstStyle/>
          <a:p>
            <a:pPr>
              <a:buFontTx/>
              <a:buChar char="-"/>
            </a:pPr>
            <a:r>
              <a:rPr lang="fi-FI" sz="1600" dirty="0" err="1"/>
              <a:t>Removing</a:t>
            </a:r>
            <a:r>
              <a:rPr lang="fi-FI" sz="1600" dirty="0"/>
              <a:t> </a:t>
            </a:r>
            <a:r>
              <a:rPr lang="fi-FI" sz="1600" dirty="0" err="1"/>
              <a:t>biomass</a:t>
            </a:r>
            <a:r>
              <a:rPr lang="fi-FI" sz="1600" dirty="0"/>
              <a:t> </a:t>
            </a:r>
            <a:r>
              <a:rPr lang="fi-FI" sz="1600" dirty="0" err="1"/>
              <a:t>using</a:t>
            </a:r>
            <a:r>
              <a:rPr lang="fi-FI" sz="1600" dirty="0"/>
              <a:t> seine </a:t>
            </a:r>
            <a:r>
              <a:rPr lang="fi-FI" sz="1600" dirty="0" err="1"/>
              <a:t>nets</a:t>
            </a:r>
            <a:endParaRPr lang="fi-FI" sz="1600" dirty="0"/>
          </a:p>
          <a:p>
            <a:pPr lvl="1">
              <a:buFontTx/>
              <a:buChar char="-"/>
            </a:pPr>
            <a:r>
              <a:rPr lang="fi-FI" sz="1600" dirty="0" err="1"/>
              <a:t>Cost-effective</a:t>
            </a:r>
            <a:r>
              <a:rPr lang="fi-FI" sz="1600" dirty="0"/>
              <a:t> </a:t>
            </a:r>
          </a:p>
          <a:p>
            <a:pPr lvl="1">
              <a:buFontTx/>
              <a:buChar char="-"/>
            </a:pPr>
            <a:r>
              <a:rPr lang="fi-FI" sz="1600" dirty="0" err="1"/>
              <a:t>Creates</a:t>
            </a:r>
            <a:r>
              <a:rPr lang="fi-FI" sz="1600" dirty="0"/>
              <a:t> business </a:t>
            </a:r>
            <a:r>
              <a:rPr lang="fi-FI" sz="1600" dirty="0" err="1"/>
              <a:t>opportunities</a:t>
            </a:r>
            <a:r>
              <a:rPr lang="fi-FI" sz="1600" dirty="0"/>
              <a:t> for </a:t>
            </a:r>
            <a:r>
              <a:rPr lang="fi-FI" sz="1600" dirty="0" err="1"/>
              <a:t>locals</a:t>
            </a:r>
            <a:endParaRPr lang="fi-FI" sz="1600" dirty="0"/>
          </a:p>
          <a:p>
            <a:pPr lvl="1">
              <a:buFontTx/>
              <a:buChar char="-"/>
            </a:pPr>
            <a:r>
              <a:rPr lang="fi-FI" sz="1600" dirty="0"/>
              <a:t>Labour-</a:t>
            </a:r>
            <a:r>
              <a:rPr lang="fi-FI" sz="1600" dirty="0" err="1"/>
              <a:t>intensive</a:t>
            </a:r>
            <a:endParaRPr lang="fi-FI" sz="1600" dirty="0"/>
          </a:p>
          <a:p>
            <a:pPr>
              <a:buFontTx/>
              <a:buChar char="-"/>
            </a:pPr>
            <a:r>
              <a:rPr lang="fi-FI" sz="1600" dirty="0" err="1"/>
              <a:t>Traditionally</a:t>
            </a:r>
            <a:r>
              <a:rPr lang="fi-FI" sz="1600" dirty="0"/>
              <a:t> </a:t>
            </a:r>
            <a:r>
              <a:rPr lang="fi-FI" sz="1600" dirty="0" err="1"/>
              <a:t>biomass</a:t>
            </a:r>
            <a:r>
              <a:rPr lang="fi-FI" sz="1600" dirty="0"/>
              <a:t> is </a:t>
            </a:r>
            <a:r>
              <a:rPr lang="fi-FI" sz="1600" dirty="0" err="1"/>
              <a:t>not</a:t>
            </a:r>
            <a:r>
              <a:rPr lang="fi-FI" sz="1600" dirty="0"/>
              <a:t> </a:t>
            </a:r>
            <a:r>
              <a:rPr lang="fi-FI" sz="1600" dirty="0" err="1"/>
              <a:t>utilized</a:t>
            </a:r>
            <a:endParaRPr lang="fi-FI" sz="1600" dirty="0"/>
          </a:p>
          <a:p>
            <a:pPr>
              <a:buFontTx/>
              <a:buChar char="-"/>
            </a:pPr>
            <a:r>
              <a:rPr lang="fi-FI" sz="1600" dirty="0" err="1"/>
              <a:t>Elodea</a:t>
            </a:r>
            <a:r>
              <a:rPr lang="fi-FI" sz="1600" dirty="0"/>
              <a:t> </a:t>
            </a:r>
            <a:r>
              <a:rPr lang="fi-FI" sz="1600" dirty="0" err="1"/>
              <a:t>Canadensis</a:t>
            </a:r>
            <a:r>
              <a:rPr lang="fi-FI" sz="1600" dirty="0"/>
              <a:t> </a:t>
            </a:r>
            <a:r>
              <a:rPr lang="fi-FI" sz="1600" dirty="0" err="1"/>
              <a:t>has</a:t>
            </a:r>
            <a:r>
              <a:rPr lang="fi-FI" sz="1600" dirty="0"/>
              <a:t> </a:t>
            </a:r>
            <a:r>
              <a:rPr lang="fi-FI" sz="1600" dirty="0" err="1"/>
              <a:t>high</a:t>
            </a:r>
            <a:r>
              <a:rPr lang="fi-FI" sz="1600" dirty="0"/>
              <a:t> </a:t>
            </a:r>
            <a:r>
              <a:rPr lang="fi-FI" sz="1600" dirty="0" err="1"/>
              <a:t>biogas</a:t>
            </a:r>
            <a:r>
              <a:rPr lang="fi-FI" sz="1600" dirty="0"/>
              <a:t> </a:t>
            </a:r>
            <a:r>
              <a:rPr lang="fi-FI" sz="1600" dirty="0" err="1"/>
              <a:t>production</a:t>
            </a:r>
            <a:r>
              <a:rPr lang="fi-FI" sz="1600" dirty="0"/>
              <a:t> </a:t>
            </a:r>
            <a:r>
              <a:rPr lang="fi-FI" sz="1600" dirty="0" err="1"/>
              <a:t>potential</a:t>
            </a:r>
            <a:r>
              <a:rPr lang="fi-FI" sz="1600" dirty="0"/>
              <a:t> – </a:t>
            </a:r>
            <a:r>
              <a:rPr lang="fi-FI" sz="1600" dirty="0" err="1"/>
              <a:t>suitable</a:t>
            </a:r>
            <a:r>
              <a:rPr lang="fi-FI" sz="1600" dirty="0"/>
              <a:t> </a:t>
            </a:r>
            <a:r>
              <a:rPr lang="fi-FI" sz="1600" dirty="0" err="1"/>
              <a:t>feed</a:t>
            </a:r>
            <a:r>
              <a:rPr lang="fi-FI" sz="1600" dirty="0"/>
              <a:t> for </a:t>
            </a:r>
            <a:r>
              <a:rPr lang="fi-FI" sz="1600" dirty="0" err="1"/>
              <a:t>biogas</a:t>
            </a:r>
            <a:r>
              <a:rPr lang="fi-FI" sz="1600" dirty="0"/>
              <a:t> </a:t>
            </a:r>
            <a:r>
              <a:rPr lang="fi-FI" sz="1600" dirty="0" err="1"/>
              <a:t>production</a:t>
            </a:r>
            <a:endParaRPr lang="fi-FI" sz="1600" dirty="0"/>
          </a:p>
          <a:p>
            <a:pPr>
              <a:buFontTx/>
              <a:buChar char="-"/>
            </a:pPr>
            <a:r>
              <a:rPr lang="fi-FI" sz="1600" dirty="0" err="1"/>
              <a:t>Nutrients</a:t>
            </a:r>
            <a:r>
              <a:rPr lang="fi-FI" sz="1600" dirty="0"/>
              <a:t> </a:t>
            </a:r>
            <a:r>
              <a:rPr lang="fi-FI" sz="1600" dirty="0" err="1"/>
              <a:t>are</a:t>
            </a:r>
            <a:r>
              <a:rPr lang="fi-FI" sz="1600" dirty="0"/>
              <a:t> </a:t>
            </a:r>
            <a:r>
              <a:rPr lang="fi-FI" sz="1600" dirty="0" err="1"/>
              <a:t>removed</a:t>
            </a:r>
            <a:r>
              <a:rPr lang="fi-FI" sz="1600" dirty="0"/>
              <a:t> </a:t>
            </a:r>
            <a:r>
              <a:rPr lang="fi-FI" sz="1600" dirty="0" err="1"/>
              <a:t>from</a:t>
            </a:r>
            <a:r>
              <a:rPr lang="fi-FI" sz="1600" dirty="0"/>
              <a:t> </a:t>
            </a:r>
            <a:r>
              <a:rPr lang="fi-FI" sz="1600" dirty="0" err="1"/>
              <a:t>the</a:t>
            </a:r>
            <a:r>
              <a:rPr lang="fi-FI" sz="1600" dirty="0"/>
              <a:t> lake </a:t>
            </a:r>
            <a:r>
              <a:rPr lang="fi-FI" sz="1600" dirty="0" err="1"/>
              <a:t>with</a:t>
            </a:r>
            <a:r>
              <a:rPr lang="fi-FI" sz="1600" dirty="0"/>
              <a:t> </a:t>
            </a:r>
            <a:r>
              <a:rPr lang="fi-FI" sz="1600" dirty="0" err="1"/>
              <a:t>biomass</a:t>
            </a:r>
            <a:r>
              <a:rPr lang="fi-FI" sz="1600" dirty="0"/>
              <a:t> – </a:t>
            </a:r>
            <a:r>
              <a:rPr lang="fi-FI" sz="1600" dirty="0" err="1"/>
              <a:t>nutrient</a:t>
            </a:r>
            <a:r>
              <a:rPr lang="fi-FI" sz="1600" dirty="0"/>
              <a:t> </a:t>
            </a:r>
            <a:r>
              <a:rPr lang="fi-FI" sz="1600" dirty="0" err="1"/>
              <a:t>recycling</a:t>
            </a:r>
            <a:endParaRPr lang="fi-FI" sz="1600" dirty="0"/>
          </a:p>
          <a:p>
            <a:pPr>
              <a:buFontTx/>
              <a:buChar char="-"/>
            </a:pPr>
            <a:endParaRPr lang="fi-FI" sz="1600" dirty="0"/>
          </a:p>
          <a:p>
            <a:pPr>
              <a:buFontTx/>
              <a:buChar char="-"/>
            </a:pPr>
            <a:r>
              <a:rPr lang="fi-FI" sz="1600" dirty="0">
                <a:solidFill>
                  <a:schemeClr val="accent1">
                    <a:lumMod val="75000"/>
                  </a:schemeClr>
                </a:solidFill>
              </a:rPr>
              <a:t>ELODEAII </a:t>
            </a:r>
            <a:r>
              <a:rPr lang="fi-FI" sz="1600" dirty="0" err="1">
                <a:solidFill>
                  <a:schemeClr val="accent1">
                    <a:lumMod val="75000"/>
                  </a:schemeClr>
                </a:solidFill>
              </a:rPr>
              <a:t>approach</a:t>
            </a:r>
            <a:r>
              <a:rPr lang="fi-FI" sz="1600" dirty="0">
                <a:solidFill>
                  <a:schemeClr val="accent1">
                    <a:lumMod val="75000"/>
                  </a:schemeClr>
                </a:solidFill>
              </a:rPr>
              <a:t>:</a:t>
            </a:r>
          </a:p>
          <a:p>
            <a:pPr lvl="1">
              <a:buFontTx/>
              <a:buChar char="-"/>
            </a:pPr>
            <a:r>
              <a:rPr lang="fi-FI" sz="1600" dirty="0" err="1"/>
              <a:t>Recycle</a:t>
            </a:r>
            <a:r>
              <a:rPr lang="fi-FI" sz="1600" dirty="0"/>
              <a:t> </a:t>
            </a:r>
            <a:r>
              <a:rPr lang="fi-FI" sz="1600" dirty="0" err="1"/>
              <a:t>nutrients</a:t>
            </a:r>
            <a:r>
              <a:rPr lang="fi-FI" sz="1600" dirty="0"/>
              <a:t> as </a:t>
            </a:r>
            <a:r>
              <a:rPr lang="fi-FI" sz="1600" dirty="0" err="1"/>
              <a:t>fertilizer</a:t>
            </a:r>
            <a:r>
              <a:rPr lang="fi-FI" sz="1600" dirty="0"/>
              <a:t> - </a:t>
            </a:r>
            <a:r>
              <a:rPr lang="fi-FI" sz="1600" dirty="0" err="1"/>
              <a:t>from</a:t>
            </a:r>
            <a:r>
              <a:rPr lang="fi-FI" sz="1600" dirty="0"/>
              <a:t> lake to </a:t>
            </a:r>
            <a:r>
              <a:rPr lang="fi-FI" sz="1600" dirty="0" err="1"/>
              <a:t>field</a:t>
            </a:r>
            <a:endParaRPr lang="fi-FI" sz="1600" dirty="0"/>
          </a:p>
          <a:p>
            <a:pPr lvl="1">
              <a:buFontTx/>
              <a:buChar char="-"/>
            </a:pPr>
            <a:r>
              <a:rPr lang="fi-FI" sz="1600" dirty="0"/>
              <a:t>Energy </a:t>
            </a:r>
            <a:r>
              <a:rPr lang="fi-FI" sz="1600" dirty="0" err="1"/>
              <a:t>harvested</a:t>
            </a:r>
            <a:r>
              <a:rPr lang="fi-FI" sz="1600" dirty="0"/>
              <a:t> </a:t>
            </a:r>
            <a:r>
              <a:rPr lang="fi-FI" sz="1600" dirty="0" err="1"/>
              <a:t>by</a:t>
            </a:r>
            <a:r>
              <a:rPr lang="fi-FI" sz="1600" dirty="0"/>
              <a:t> </a:t>
            </a:r>
            <a:r>
              <a:rPr lang="fi-FI" sz="1600" dirty="0" err="1"/>
              <a:t>biogas</a:t>
            </a:r>
            <a:r>
              <a:rPr lang="fi-FI" sz="1600" dirty="0"/>
              <a:t> </a:t>
            </a:r>
            <a:r>
              <a:rPr lang="fi-FI" sz="1600" dirty="0" err="1"/>
              <a:t>production</a:t>
            </a:r>
            <a:r>
              <a:rPr lang="fi-FI" sz="1600" dirty="0"/>
              <a:t> </a:t>
            </a:r>
            <a:r>
              <a:rPr lang="fi-FI" sz="1600" dirty="0" err="1"/>
              <a:t>plant</a:t>
            </a:r>
            <a:r>
              <a:rPr lang="fi-FI" sz="1600" dirty="0"/>
              <a:t> – </a:t>
            </a:r>
            <a:r>
              <a:rPr lang="fi-FI" sz="1600" dirty="0" err="1"/>
              <a:t>nutrients</a:t>
            </a:r>
            <a:r>
              <a:rPr lang="fi-FI" sz="1600" dirty="0"/>
              <a:t> </a:t>
            </a:r>
            <a:r>
              <a:rPr lang="fi-FI" sz="1600" dirty="0" err="1"/>
              <a:t>recycled</a:t>
            </a:r>
            <a:r>
              <a:rPr lang="fi-FI" sz="1600" dirty="0"/>
              <a:t> as </a:t>
            </a:r>
            <a:r>
              <a:rPr lang="fi-FI" sz="1600" dirty="0" err="1"/>
              <a:t>the</a:t>
            </a:r>
            <a:r>
              <a:rPr lang="fi-FI" sz="1600" dirty="0"/>
              <a:t> </a:t>
            </a:r>
            <a:r>
              <a:rPr lang="fi-FI" sz="1600" dirty="0" err="1"/>
              <a:t>residue</a:t>
            </a:r>
            <a:endParaRPr lang="fi-FI" sz="1600" dirty="0"/>
          </a:p>
          <a:p>
            <a:pPr lvl="1">
              <a:buFontTx/>
              <a:buChar char="-"/>
            </a:pPr>
            <a:r>
              <a:rPr lang="fi-FI" sz="1600" dirty="0"/>
              <a:t>Added value to lake restoration measures </a:t>
            </a:r>
          </a:p>
          <a:p>
            <a:pPr lvl="1">
              <a:buFontTx/>
              <a:buChar char="-"/>
            </a:pPr>
            <a:endParaRPr lang="fi-FI" sz="1600" dirty="0"/>
          </a:p>
          <a:p>
            <a:pPr marL="457200" lvl="1" indent="0">
              <a:buNone/>
            </a:pPr>
            <a:r>
              <a:rPr lang="fi-FI" sz="1600" dirty="0"/>
              <a:t>More </a:t>
            </a:r>
            <a:r>
              <a:rPr lang="fi-FI" sz="1600" dirty="0" err="1"/>
              <a:t>information</a:t>
            </a:r>
            <a:r>
              <a:rPr lang="fi-FI" sz="1600" dirty="0"/>
              <a:t>: ritva.nilivaara@syke.fi</a:t>
            </a:r>
          </a:p>
        </p:txBody>
      </p:sp>
      <p:pic>
        <p:nvPicPr>
          <p:cNvPr id="3" name="Kuva 2" descr="Kuva, joka sisältää kohteen ulko, merenpohja&#10;&#10;Kuvaus luotu automaattisesti">
            <a:extLst>
              <a:ext uri="{FF2B5EF4-FFF2-40B4-BE49-F238E27FC236}">
                <a16:creationId xmlns:a16="http://schemas.microsoft.com/office/drawing/2014/main" id="{1895D60C-534C-4CDD-8540-D15AADC60DB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45" t="18470" r="25588" b="17450"/>
          <a:stretch/>
        </p:blipFill>
        <p:spPr>
          <a:xfrm>
            <a:off x="7376453" y="1403798"/>
            <a:ext cx="4016005" cy="2696801"/>
          </a:xfrm>
          <a:prstGeom prst="rect">
            <a:avLst/>
          </a:prstGeom>
        </p:spPr>
      </p:pic>
      <p:sp>
        <p:nvSpPr>
          <p:cNvPr id="11" name="Tekstiruutu 8">
            <a:extLst>
              <a:ext uri="{FF2B5EF4-FFF2-40B4-BE49-F238E27FC236}">
                <a16:creationId xmlns:a16="http://schemas.microsoft.com/office/drawing/2014/main" id="{12294851-A2C6-42CA-A165-91408AF1ED7B}"/>
              </a:ext>
            </a:extLst>
          </p:cNvPr>
          <p:cNvSpPr txBox="1"/>
          <p:nvPr/>
        </p:nvSpPr>
        <p:spPr>
          <a:xfrm>
            <a:off x="7182163" y="4402720"/>
            <a:ext cx="4602631" cy="954107"/>
          </a:xfrm>
          <a:prstGeom prst="rect">
            <a:avLst/>
          </a:prstGeom>
          <a:noFill/>
        </p:spPr>
        <p:txBody>
          <a:bodyPr wrap="square" rtlCol="0">
            <a:spAutoFit/>
          </a:bodyPr>
          <a:lstStyle/>
          <a:p>
            <a:r>
              <a:rPr lang="fi-FI" sz="1400" dirty="0"/>
              <a:t>2019-2021</a:t>
            </a:r>
          </a:p>
          <a:p>
            <a:r>
              <a:rPr lang="fi-FI" sz="1400" dirty="0"/>
              <a:t>Budget 351 000€</a:t>
            </a:r>
          </a:p>
          <a:p>
            <a:r>
              <a:rPr lang="fi-FI" sz="1400" dirty="0"/>
              <a:t>Partners SYKE, LUKE and </a:t>
            </a:r>
            <a:r>
              <a:rPr lang="fi-FI" sz="1400" dirty="0" err="1"/>
              <a:t>ProAgria</a:t>
            </a:r>
            <a:r>
              <a:rPr lang="fi-FI" sz="1400" dirty="0"/>
              <a:t> Oulu.</a:t>
            </a:r>
          </a:p>
          <a:p>
            <a:r>
              <a:rPr lang="fi-FI" sz="1400" dirty="0" err="1"/>
              <a:t>Funded</a:t>
            </a:r>
            <a:r>
              <a:rPr lang="fi-FI" sz="1400" dirty="0"/>
              <a:t> </a:t>
            </a:r>
            <a:r>
              <a:rPr lang="fi-FI" sz="1400" dirty="0" err="1"/>
              <a:t>by</a:t>
            </a:r>
            <a:r>
              <a:rPr lang="fi-FI" sz="1400" dirty="0"/>
              <a:t> </a:t>
            </a:r>
            <a:r>
              <a:rPr lang="en-US" sz="1400" dirty="0"/>
              <a:t>the European Regional Development Fund</a:t>
            </a:r>
            <a:endParaRPr lang="fi-FI" sz="1400" dirty="0"/>
          </a:p>
        </p:txBody>
      </p:sp>
      <p:pic>
        <p:nvPicPr>
          <p:cNvPr id="14" name="Picture 13">
            <a:extLst>
              <a:ext uri="{FF2B5EF4-FFF2-40B4-BE49-F238E27FC236}">
                <a16:creationId xmlns:a16="http://schemas.microsoft.com/office/drawing/2014/main" id="{23E80A36-4FC0-4D43-865E-E558059C3F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5275" y="5354254"/>
            <a:ext cx="1372143" cy="1066049"/>
          </a:xfrm>
          <a:prstGeom prst="rect">
            <a:avLst/>
          </a:prstGeom>
        </p:spPr>
      </p:pic>
      <p:pic>
        <p:nvPicPr>
          <p:cNvPr id="15" name="Picture 14">
            <a:extLst>
              <a:ext uri="{FF2B5EF4-FFF2-40B4-BE49-F238E27FC236}">
                <a16:creationId xmlns:a16="http://schemas.microsoft.com/office/drawing/2014/main" id="{41ACC51C-D434-4F2F-804D-AB7905D3A394}"/>
              </a:ext>
            </a:extLst>
          </p:cNvPr>
          <p:cNvPicPr>
            <a:picLocks noChangeAspect="1"/>
          </p:cNvPicPr>
          <p:nvPr/>
        </p:nvPicPr>
        <p:blipFill>
          <a:blip r:embed="rId5"/>
          <a:stretch>
            <a:fillRect/>
          </a:stretch>
        </p:blipFill>
        <p:spPr>
          <a:xfrm>
            <a:off x="8784937" y="5541172"/>
            <a:ext cx="858201" cy="599509"/>
          </a:xfrm>
          <a:prstGeom prst="rect">
            <a:avLst/>
          </a:prstGeom>
        </p:spPr>
      </p:pic>
      <p:pic>
        <p:nvPicPr>
          <p:cNvPr id="16" name="Picture 15">
            <a:extLst>
              <a:ext uri="{FF2B5EF4-FFF2-40B4-BE49-F238E27FC236}">
                <a16:creationId xmlns:a16="http://schemas.microsoft.com/office/drawing/2014/main" id="{D531F4AE-DF67-45A5-85E5-7810B94DF619}"/>
              </a:ext>
            </a:extLst>
          </p:cNvPr>
          <p:cNvPicPr>
            <a:picLocks noChangeAspect="1"/>
          </p:cNvPicPr>
          <p:nvPr/>
        </p:nvPicPr>
        <p:blipFill>
          <a:blip r:embed="rId6"/>
          <a:stretch>
            <a:fillRect/>
          </a:stretch>
        </p:blipFill>
        <p:spPr>
          <a:xfrm>
            <a:off x="10250180" y="5328639"/>
            <a:ext cx="1188785" cy="875948"/>
          </a:xfrm>
          <a:prstGeom prst="rect">
            <a:avLst/>
          </a:prstGeom>
        </p:spPr>
      </p:pic>
      <p:pic>
        <p:nvPicPr>
          <p:cNvPr id="9" name="Picture 8" descr="water drop logo png download - water drop symbol PNG image with transparent  background | TOPpng">
            <a:extLst>
              <a:ext uri="{FF2B5EF4-FFF2-40B4-BE49-F238E27FC236}">
                <a16:creationId xmlns:a16="http://schemas.microsoft.com/office/drawing/2014/main" id="{D3127AFF-928A-4F8D-A1D2-8E6893CAB123}"/>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4191" b="95460" l="10000" r="90000">
                        <a14:foregroundMark x1="50476" y1="9313" x2="50476" y2="9313"/>
                        <a14:foregroundMark x1="50952" y1="4307" x2="50952" y2="4307"/>
                        <a14:foregroundMark x1="50952" y1="95460" x2="50952" y2="95460"/>
                      </a14:backgroundRemoval>
                    </a14:imgEffect>
                  </a14:imgLayer>
                </a14:imgProps>
              </a:ext>
              <a:ext uri="{28A0092B-C50C-407E-A947-70E740481C1C}">
                <a14:useLocalDpi xmlns:a14="http://schemas.microsoft.com/office/drawing/2010/main" val="0"/>
              </a:ext>
            </a:extLst>
          </a:blip>
          <a:srcRect/>
          <a:stretch>
            <a:fillRect/>
          </a:stretch>
        </p:blipFill>
        <p:spPr bwMode="auto">
          <a:xfrm>
            <a:off x="-97597" y="285754"/>
            <a:ext cx="1487231" cy="152103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Tractor, Equipment, Machinery, Work, Agriculture, Farm - Tractor Symbol ,  Free Transparent Clipart - ClipartKey">
            <a:extLst>
              <a:ext uri="{FF2B5EF4-FFF2-40B4-BE49-F238E27FC236}">
                <a16:creationId xmlns:a16="http://schemas.microsoft.com/office/drawing/2014/main" id="{CADC8E5C-C46E-49B2-8F3D-F27E2CE8622D}"/>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7000" b="90000" l="9000" r="93778">
                        <a14:foregroundMark x1="25556" y1="58875" x2="25556" y2="58875"/>
                        <a14:foregroundMark x1="63222" y1="55500" x2="63222" y2="55500"/>
                        <a14:foregroundMark x1="86889" y1="34125" x2="86889" y2="34125"/>
                        <a14:foregroundMark x1="79889" y1="7125" x2="79889" y2="7125"/>
                        <a14:foregroundMark x1="9111" y1="37125" x2="9111" y2="37125"/>
                        <a14:foregroundMark x1="93778" y1="62875" x2="93778" y2="6287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20765" y="948862"/>
            <a:ext cx="650508" cy="57822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16143-526C-4051-88ED-8B9CAA14C4AB}"/>
              </a:ext>
            </a:extLst>
          </p:cNvPr>
          <p:cNvSpPr>
            <a:spLocks noGrp="1"/>
          </p:cNvSpPr>
          <p:nvPr>
            <p:ph type="title"/>
          </p:nvPr>
        </p:nvSpPr>
        <p:spPr>
          <a:xfrm>
            <a:off x="1227550" y="365125"/>
            <a:ext cx="9081371" cy="1325563"/>
          </a:xfrm>
        </p:spPr>
        <p:txBody>
          <a:bodyPr>
            <a:normAutofit fontScale="90000"/>
          </a:bodyPr>
          <a:lstStyle/>
          <a:p>
            <a:r>
              <a:rPr lang="en-US" sz="3600" b="1" dirty="0" err="1"/>
              <a:t>MArket</a:t>
            </a:r>
            <a:r>
              <a:rPr lang="en-US" sz="3600" b="1" dirty="0"/>
              <a:t> uptake of an innovative irrigation Solution based on LOW </a:t>
            </a:r>
            <a:r>
              <a:rPr lang="en-US" sz="3600" b="1" dirty="0" err="1"/>
              <a:t>WATer-ENergy</a:t>
            </a:r>
            <a:r>
              <a:rPr lang="en-US" sz="3600" b="1" dirty="0"/>
              <a:t> consumption</a:t>
            </a:r>
            <a:br>
              <a:rPr lang="en-US" dirty="0"/>
            </a:br>
            <a:r>
              <a:rPr lang="en-US" sz="3600" dirty="0"/>
              <a:t>MASLOWATEN</a:t>
            </a:r>
          </a:p>
        </p:txBody>
      </p:sp>
      <p:sp>
        <p:nvSpPr>
          <p:cNvPr id="3" name="Content Placeholder 2">
            <a:extLst>
              <a:ext uri="{FF2B5EF4-FFF2-40B4-BE49-F238E27FC236}">
                <a16:creationId xmlns:a16="http://schemas.microsoft.com/office/drawing/2014/main" id="{7C11F286-5AA1-498C-994E-A82742189890}"/>
              </a:ext>
            </a:extLst>
          </p:cNvPr>
          <p:cNvSpPr>
            <a:spLocks noGrp="1"/>
          </p:cNvSpPr>
          <p:nvPr>
            <p:ph idx="1"/>
          </p:nvPr>
        </p:nvSpPr>
        <p:spPr>
          <a:xfrm>
            <a:off x="838200" y="2047358"/>
            <a:ext cx="5880026" cy="4351338"/>
          </a:xfrm>
        </p:spPr>
        <p:txBody>
          <a:bodyPr>
            <a:normAutofit fontScale="85000" lnSpcReduction="20000"/>
          </a:bodyPr>
          <a:lstStyle/>
          <a:p>
            <a:endParaRPr lang="en-US" dirty="0"/>
          </a:p>
          <a:p>
            <a:r>
              <a:rPr lang="en-US" dirty="0"/>
              <a:t>Speed up the </a:t>
            </a:r>
            <a:r>
              <a:rPr lang="en-US" dirty="0" err="1"/>
              <a:t>commercialisation</a:t>
            </a:r>
            <a:r>
              <a:rPr lang="en-US" dirty="0"/>
              <a:t> of smart renewable energy-powered irrigation systems within the agricultural sector </a:t>
            </a:r>
          </a:p>
          <a:p>
            <a:r>
              <a:rPr lang="en-US" dirty="0"/>
              <a:t>Removing the technical barriers to large-scale photovoltaic irrigation systems.</a:t>
            </a:r>
          </a:p>
          <a:p>
            <a:r>
              <a:rPr lang="en-US" dirty="0"/>
              <a:t>The demonstrators also showed impressive economy, allowing farmers to irrigate with renewable electricity and achieve energy cost savings of between 60 % and 80 %. </a:t>
            </a:r>
            <a:r>
              <a:rPr lang="en-US" b="1" dirty="0"/>
              <a:t>Water consumption reductions were estimated at between 22 % and 34 %.</a:t>
            </a:r>
          </a:p>
        </p:txBody>
      </p:sp>
      <p:pic>
        <p:nvPicPr>
          <p:cNvPr id="5" name="Picture 4" descr="water drop logo png download - water drop symbol PNG image with transparent  background | TOPpng">
            <a:extLst>
              <a:ext uri="{FF2B5EF4-FFF2-40B4-BE49-F238E27FC236}">
                <a16:creationId xmlns:a16="http://schemas.microsoft.com/office/drawing/2014/main" id="{6569C8A2-A7E0-44B1-A971-9504CA50E00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191" b="95460" l="10000" r="90000">
                        <a14:foregroundMark x1="50476" y1="9313" x2="50476" y2="9313"/>
                        <a14:foregroundMark x1="50952" y1="4307" x2="50952" y2="4307"/>
                        <a14:foregroundMark x1="50952" y1="95460" x2="50952" y2="95460"/>
                      </a14:backgroundRemoval>
                    </a14:imgEffect>
                  </a14:imgLayer>
                </a14:imgProps>
              </a:ext>
              <a:ext uri="{28A0092B-C50C-407E-A947-70E740481C1C}">
                <a14:useLocalDpi xmlns:a14="http://schemas.microsoft.com/office/drawing/2010/main" val="0"/>
              </a:ext>
            </a:extLst>
          </a:blip>
          <a:srcRect/>
          <a:stretch>
            <a:fillRect/>
          </a:stretch>
        </p:blipFill>
        <p:spPr bwMode="auto">
          <a:xfrm>
            <a:off x="-97597" y="285754"/>
            <a:ext cx="1487231" cy="1521032"/>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omputer Icons Electric power Electricity Electrical energy, symbol, angle,  triangle, logo png | PNGWing">
            <a:extLst>
              <a:ext uri="{FF2B5EF4-FFF2-40B4-BE49-F238E27FC236}">
                <a16:creationId xmlns:a16="http://schemas.microsoft.com/office/drawing/2014/main" id="{C57DE7D7-9C46-4468-AB65-B638A5B3711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167" b="96000" l="10000" r="90000">
                        <a14:foregroundMark x1="59457" y1="6500" x2="59457" y2="6500"/>
                        <a14:foregroundMark x1="61087" y1="1167" x2="61087" y2="1167"/>
                        <a14:foregroundMark x1="42065" y1="91500" x2="42065" y2="91500"/>
                        <a14:foregroundMark x1="39891" y1="96000" x2="39891" y2="96000"/>
                      </a14:backgroundRemoval>
                    </a14:imgEffect>
                  </a14:imgLayer>
                </a14:imgProps>
              </a:ext>
              <a:ext uri="{28A0092B-C50C-407E-A947-70E740481C1C}">
                <a14:useLocalDpi xmlns:a14="http://schemas.microsoft.com/office/drawing/2010/main" val="0"/>
              </a:ext>
            </a:extLst>
          </a:blip>
          <a:srcRect/>
          <a:stretch>
            <a:fillRect/>
          </a:stretch>
        </p:blipFill>
        <p:spPr bwMode="auto">
          <a:xfrm>
            <a:off x="-97598" y="721795"/>
            <a:ext cx="1487231" cy="96993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B2009D5-B93B-460B-9795-1A28D1E663F8}"/>
              </a:ext>
            </a:extLst>
          </p:cNvPr>
          <p:cNvPicPr>
            <a:picLocks noChangeAspect="1"/>
          </p:cNvPicPr>
          <p:nvPr/>
        </p:nvPicPr>
        <p:blipFill>
          <a:blip r:embed="rId6"/>
          <a:stretch>
            <a:fillRect/>
          </a:stretch>
        </p:blipFill>
        <p:spPr>
          <a:xfrm>
            <a:off x="6567913" y="2750690"/>
            <a:ext cx="5244029" cy="2726675"/>
          </a:xfrm>
          <a:prstGeom prst="rect">
            <a:avLst/>
          </a:prstGeom>
        </p:spPr>
      </p:pic>
    </p:spTree>
    <p:extLst>
      <p:ext uri="{BB962C8B-B14F-4D97-AF65-F5344CB8AC3E}">
        <p14:creationId xmlns:p14="http://schemas.microsoft.com/office/powerpoint/2010/main" val="16289426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16143-526C-4051-88ED-8B9CAA14C4AB}"/>
              </a:ext>
            </a:extLst>
          </p:cNvPr>
          <p:cNvSpPr>
            <a:spLocks noGrp="1"/>
          </p:cNvSpPr>
          <p:nvPr>
            <p:ph type="title"/>
          </p:nvPr>
        </p:nvSpPr>
        <p:spPr>
          <a:xfrm>
            <a:off x="1177446" y="305911"/>
            <a:ext cx="10176353" cy="1535415"/>
          </a:xfrm>
        </p:spPr>
        <p:txBody>
          <a:bodyPr>
            <a:normAutofit fontScale="90000"/>
          </a:bodyPr>
          <a:lstStyle/>
          <a:p>
            <a:r>
              <a:rPr lang="en-US" sz="3600" b="1" dirty="0" err="1"/>
              <a:t>MArket</a:t>
            </a:r>
            <a:r>
              <a:rPr lang="en-US" sz="3600" b="1" dirty="0"/>
              <a:t> uptake of an innovative irrigation Solution based on LOW </a:t>
            </a:r>
            <a:r>
              <a:rPr lang="en-US" sz="3600" b="1" dirty="0" err="1"/>
              <a:t>WATer-ENergy</a:t>
            </a:r>
            <a:r>
              <a:rPr lang="en-US" sz="3600" b="1" dirty="0"/>
              <a:t> consumption</a:t>
            </a:r>
            <a:br>
              <a:rPr lang="en-US" dirty="0"/>
            </a:br>
            <a:r>
              <a:rPr lang="en-US" sz="3600" dirty="0"/>
              <a:t>MASLOWATEN - </a:t>
            </a:r>
            <a:r>
              <a:rPr lang="en-US" sz="3600" dirty="0">
                <a:hlinkClick r:id="rId2"/>
              </a:rPr>
              <a:t>https://maslowaten.eu/?page_id=178&amp;lang=en</a:t>
            </a:r>
            <a:r>
              <a:rPr lang="en-US" sz="3600" dirty="0"/>
              <a:t> </a:t>
            </a:r>
          </a:p>
        </p:txBody>
      </p:sp>
      <p:sp>
        <p:nvSpPr>
          <p:cNvPr id="3" name="Content Placeholder 2">
            <a:extLst>
              <a:ext uri="{FF2B5EF4-FFF2-40B4-BE49-F238E27FC236}">
                <a16:creationId xmlns:a16="http://schemas.microsoft.com/office/drawing/2014/main" id="{7C11F286-5AA1-498C-994E-A82742189890}"/>
              </a:ext>
            </a:extLst>
          </p:cNvPr>
          <p:cNvSpPr>
            <a:spLocks noGrp="1"/>
          </p:cNvSpPr>
          <p:nvPr>
            <p:ph idx="1"/>
          </p:nvPr>
        </p:nvSpPr>
        <p:spPr>
          <a:xfrm>
            <a:off x="687888" y="2282477"/>
            <a:ext cx="10515600" cy="4351338"/>
          </a:xfrm>
        </p:spPr>
        <p:txBody>
          <a:bodyPr>
            <a:normAutofit fontScale="77500" lnSpcReduction="20000"/>
          </a:bodyPr>
          <a:lstStyle/>
          <a:p>
            <a:r>
              <a:rPr lang="en-US" dirty="0"/>
              <a:t>Pilot installation in Alter do </a:t>
            </a:r>
            <a:r>
              <a:rPr lang="en-US" dirty="0" err="1"/>
              <a:t>Chão</a:t>
            </a:r>
            <a:r>
              <a:rPr lang="en-US" dirty="0"/>
              <a:t> – Portugal </a:t>
            </a:r>
          </a:p>
          <a:p>
            <a:endParaRPr lang="en-US" dirty="0">
              <a:solidFill>
                <a:srgbClr val="0070C0"/>
              </a:solidFill>
            </a:endParaRPr>
          </a:p>
          <a:p>
            <a:endParaRPr lang="en-US" dirty="0">
              <a:solidFill>
                <a:srgbClr val="0070C0"/>
              </a:solidFill>
            </a:endParaRPr>
          </a:p>
          <a:p>
            <a:endParaRPr lang="en-US" dirty="0">
              <a:solidFill>
                <a:srgbClr val="0070C0"/>
              </a:solidFill>
            </a:endParaRPr>
          </a:p>
          <a:p>
            <a:endParaRPr lang="en-US" dirty="0">
              <a:solidFill>
                <a:srgbClr val="0070C0"/>
              </a:solidFill>
            </a:endParaRPr>
          </a:p>
          <a:p>
            <a:endParaRPr lang="en-US" dirty="0">
              <a:solidFill>
                <a:srgbClr val="0070C0"/>
              </a:solidFill>
            </a:endParaRPr>
          </a:p>
          <a:p>
            <a:endParaRPr lang="en-US" dirty="0">
              <a:solidFill>
                <a:srgbClr val="0070C0"/>
              </a:solidFill>
            </a:endParaRPr>
          </a:p>
          <a:p>
            <a:endParaRPr lang="en-US" dirty="0">
              <a:solidFill>
                <a:srgbClr val="0070C0"/>
              </a:solidFill>
            </a:endParaRPr>
          </a:p>
          <a:p>
            <a:endParaRPr lang="en-US" dirty="0">
              <a:solidFill>
                <a:srgbClr val="0070C0"/>
              </a:solidFill>
            </a:endParaRPr>
          </a:p>
          <a:p>
            <a:endParaRPr lang="en-US" dirty="0">
              <a:solidFill>
                <a:srgbClr val="0070C0"/>
              </a:solidFill>
            </a:endParaRPr>
          </a:p>
          <a:p>
            <a:endParaRPr lang="en-US" dirty="0">
              <a:solidFill>
                <a:srgbClr val="0070C0"/>
              </a:solidFill>
            </a:endParaRPr>
          </a:p>
          <a:p>
            <a:pPr marL="0" indent="0">
              <a:buNone/>
            </a:pPr>
            <a:r>
              <a:rPr lang="en-US" dirty="0">
                <a:solidFill>
                  <a:srgbClr val="0070C0"/>
                </a:solidFill>
                <a:hlinkClick r:id="rId3">
                  <a:extLst>
                    <a:ext uri="{A12FA001-AC4F-418D-AE19-62706E023703}">
                      <ahyp:hlinkClr xmlns:ahyp="http://schemas.microsoft.com/office/drawing/2018/hyperlinkcolor" val="tx"/>
                    </a:ext>
                  </a:extLst>
                </a:hlinkClick>
              </a:rPr>
              <a:t>https://elaia.pt/en/technology-and-innovation</a:t>
            </a:r>
            <a:endParaRPr lang="en-US" dirty="0">
              <a:solidFill>
                <a:srgbClr val="0070C0"/>
              </a:solidFill>
            </a:endParaRPr>
          </a:p>
          <a:p>
            <a:endParaRPr lang="en-US" dirty="0"/>
          </a:p>
        </p:txBody>
      </p:sp>
      <p:pic>
        <p:nvPicPr>
          <p:cNvPr id="6146" name="Picture 2" descr="https://elaia.pt/img/posts/post-5/header-image.jpg">
            <a:extLst>
              <a:ext uri="{FF2B5EF4-FFF2-40B4-BE49-F238E27FC236}">
                <a16:creationId xmlns:a16="http://schemas.microsoft.com/office/drawing/2014/main" id="{000B9F9F-E796-49C7-BA38-4C34CA2407F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646" r="27715"/>
          <a:stretch/>
        </p:blipFill>
        <p:spPr bwMode="auto">
          <a:xfrm>
            <a:off x="9873245" y="3250504"/>
            <a:ext cx="1722014" cy="198067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CAE8B1D-9CCF-4826-9983-FCB09E68D138}"/>
              </a:ext>
            </a:extLst>
          </p:cNvPr>
          <p:cNvPicPr>
            <a:picLocks noChangeAspect="1"/>
          </p:cNvPicPr>
          <p:nvPr/>
        </p:nvPicPr>
        <p:blipFill rotWithShape="1">
          <a:blip r:embed="rId5"/>
          <a:srcRect l="50000" t="18174" r="13750" b="9931"/>
          <a:stretch/>
        </p:blipFill>
        <p:spPr>
          <a:xfrm>
            <a:off x="492445" y="3026985"/>
            <a:ext cx="2397135" cy="2674307"/>
          </a:xfrm>
          <a:prstGeom prst="rect">
            <a:avLst/>
          </a:prstGeom>
        </p:spPr>
      </p:pic>
      <p:pic>
        <p:nvPicPr>
          <p:cNvPr id="5" name="Picture 4">
            <a:extLst>
              <a:ext uri="{FF2B5EF4-FFF2-40B4-BE49-F238E27FC236}">
                <a16:creationId xmlns:a16="http://schemas.microsoft.com/office/drawing/2014/main" id="{806BA185-B39A-4EC5-BBD9-B8E43CA90B87}"/>
              </a:ext>
            </a:extLst>
          </p:cNvPr>
          <p:cNvPicPr>
            <a:picLocks noChangeAspect="1"/>
          </p:cNvPicPr>
          <p:nvPr/>
        </p:nvPicPr>
        <p:blipFill rotWithShape="1">
          <a:blip r:embed="rId6"/>
          <a:srcRect l="7967" t="19726" r="55411" b="7579"/>
          <a:stretch/>
        </p:blipFill>
        <p:spPr>
          <a:xfrm rot="10800000" flipH="1" flipV="1">
            <a:off x="2889580" y="3026985"/>
            <a:ext cx="2397137" cy="2682938"/>
          </a:xfrm>
          <a:prstGeom prst="rect">
            <a:avLst/>
          </a:prstGeom>
        </p:spPr>
      </p:pic>
      <p:sp>
        <p:nvSpPr>
          <p:cNvPr id="6" name="TextBox 5">
            <a:extLst>
              <a:ext uri="{FF2B5EF4-FFF2-40B4-BE49-F238E27FC236}">
                <a16:creationId xmlns:a16="http://schemas.microsoft.com/office/drawing/2014/main" id="{DFDF31F3-823F-484A-81C5-59100FA8C759}"/>
              </a:ext>
            </a:extLst>
          </p:cNvPr>
          <p:cNvSpPr txBox="1"/>
          <p:nvPr/>
        </p:nvSpPr>
        <p:spPr>
          <a:xfrm>
            <a:off x="5408759" y="3026985"/>
            <a:ext cx="4446740" cy="2862322"/>
          </a:xfrm>
          <a:prstGeom prst="rect">
            <a:avLst/>
          </a:prstGeom>
          <a:noFill/>
        </p:spPr>
        <p:txBody>
          <a:bodyPr wrap="square" rtlCol="0">
            <a:spAutoFit/>
          </a:bodyPr>
          <a:lstStyle/>
          <a:p>
            <a:pPr marL="285750" indent="-285750">
              <a:buFont typeface="Arial" panose="020B0604020202020204" pitchFamily="34" charset="0"/>
              <a:buChar char="•"/>
            </a:pPr>
            <a:r>
              <a:rPr lang="en-US" dirty="0"/>
              <a:t>80 farms, </a:t>
            </a:r>
          </a:p>
          <a:p>
            <a:pPr marL="285750" indent="-285750">
              <a:buFont typeface="Arial" panose="020B0604020202020204" pitchFamily="34" charset="0"/>
              <a:buChar char="•"/>
            </a:pPr>
            <a:r>
              <a:rPr lang="en-US" dirty="0"/>
              <a:t>19 million olive trees</a:t>
            </a:r>
          </a:p>
          <a:p>
            <a:pPr marL="285750" indent="-285750">
              <a:buFont typeface="Arial" panose="020B0604020202020204" pitchFamily="34" charset="0"/>
              <a:buChar char="•"/>
            </a:pPr>
            <a:r>
              <a:rPr lang="en-US" dirty="0"/>
              <a:t>3.300 tons of olives per day</a:t>
            </a:r>
          </a:p>
          <a:p>
            <a:pPr marL="285750" indent="-285750">
              <a:buFont typeface="Arial" panose="020B0604020202020204" pitchFamily="34" charset="0"/>
              <a:buChar char="•"/>
            </a:pPr>
            <a:r>
              <a:rPr lang="en-US" dirty="0"/>
              <a:t>Water Use Efficiency certificate</a:t>
            </a:r>
          </a:p>
          <a:p>
            <a:pPr marL="285750" indent="-285750">
              <a:buFont typeface="Arial" panose="020B0604020202020204" pitchFamily="34" charset="0"/>
              <a:buChar char="•"/>
            </a:pPr>
            <a:r>
              <a:rPr lang="en-US" dirty="0"/>
              <a:t> 2.500 hectares with high ecological value are dedicated to conservation. They are comprised of natural agroforestry systems, ecological corridors and water lines and their margins.</a:t>
            </a:r>
          </a:p>
        </p:txBody>
      </p:sp>
      <p:pic>
        <p:nvPicPr>
          <p:cNvPr id="6148" name="Picture 4" descr="ELAIA – Tecnolivo">
            <a:extLst>
              <a:ext uri="{FF2B5EF4-FFF2-40B4-BE49-F238E27FC236}">
                <a16:creationId xmlns:a16="http://schemas.microsoft.com/office/drawing/2014/main" id="{5F407AD3-FF66-4A75-9FE8-1FAF0A2D93A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7890" b="16322"/>
          <a:stretch/>
        </p:blipFill>
        <p:spPr bwMode="auto">
          <a:xfrm>
            <a:off x="10045389" y="5687591"/>
            <a:ext cx="1905000" cy="106276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water drop logo png download - water drop symbol PNG image with transparent  background | TOPpng">
            <a:extLst>
              <a:ext uri="{FF2B5EF4-FFF2-40B4-BE49-F238E27FC236}">
                <a16:creationId xmlns:a16="http://schemas.microsoft.com/office/drawing/2014/main" id="{0B065F05-C1AB-4501-9300-14749EE64875}"/>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4191" b="95460" l="10000" r="90000">
                        <a14:foregroundMark x1="50476" y1="9313" x2="50476" y2="9313"/>
                        <a14:foregroundMark x1="50952" y1="4307" x2="50952" y2="4307"/>
                        <a14:foregroundMark x1="50952" y1="95460" x2="50952" y2="95460"/>
                      </a14:backgroundRemoval>
                    </a14:imgEffect>
                  </a14:imgLayer>
                </a14:imgProps>
              </a:ext>
              <a:ext uri="{28A0092B-C50C-407E-A947-70E740481C1C}">
                <a14:useLocalDpi xmlns:a14="http://schemas.microsoft.com/office/drawing/2010/main" val="0"/>
              </a:ext>
            </a:extLst>
          </a:blip>
          <a:srcRect/>
          <a:stretch>
            <a:fillRect/>
          </a:stretch>
        </p:blipFill>
        <p:spPr bwMode="auto">
          <a:xfrm>
            <a:off x="-97597" y="285754"/>
            <a:ext cx="1487231" cy="152103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omputer Icons Electric power Electricity Electrical energy, symbol, angle,  triangle, logo png | PNGWing">
            <a:extLst>
              <a:ext uri="{FF2B5EF4-FFF2-40B4-BE49-F238E27FC236}">
                <a16:creationId xmlns:a16="http://schemas.microsoft.com/office/drawing/2014/main" id="{DE1B3BEE-D094-4A68-BE51-93E320782921}"/>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167" b="96000" l="10000" r="90000">
                        <a14:foregroundMark x1="59457" y1="6500" x2="59457" y2="6500"/>
                        <a14:foregroundMark x1="61087" y1="1167" x2="61087" y2="1167"/>
                        <a14:foregroundMark x1="42065" y1="91500" x2="42065" y2="91500"/>
                        <a14:foregroundMark x1="39891" y1="96000" x2="39891" y2="96000"/>
                      </a14:backgroundRemoval>
                    </a14:imgEffect>
                  </a14:imgLayer>
                </a14:imgProps>
              </a:ext>
              <a:ext uri="{28A0092B-C50C-407E-A947-70E740481C1C}">
                <a14:useLocalDpi xmlns:a14="http://schemas.microsoft.com/office/drawing/2010/main" val="0"/>
              </a:ext>
            </a:extLst>
          </a:blip>
          <a:srcRect/>
          <a:stretch>
            <a:fillRect/>
          </a:stretch>
        </p:blipFill>
        <p:spPr bwMode="auto">
          <a:xfrm>
            <a:off x="-97598" y="721795"/>
            <a:ext cx="1487231" cy="969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41122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4">
            <a:extLst>
              <a:ext uri="{FF2B5EF4-FFF2-40B4-BE49-F238E27FC236}">
                <a16:creationId xmlns:a16="http://schemas.microsoft.com/office/drawing/2014/main" id="{F1EEB870-A8D6-43FD-8577-2469AB26D929}"/>
              </a:ext>
            </a:extLst>
          </p:cNvPr>
          <p:cNvSpPr txBox="1">
            <a:spLocks/>
          </p:cNvSpPr>
          <p:nvPr/>
        </p:nvSpPr>
        <p:spPr>
          <a:xfrm>
            <a:off x="2315580" y="1926573"/>
            <a:ext cx="7560839" cy="1368152"/>
          </a:xfrm>
          <a:prstGeom prst="rect">
            <a:avLst/>
          </a:prstGeom>
        </p:spPr>
        <p:txBody>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algn="ctr"/>
            <a:r>
              <a:rPr lang="fi-FI" sz="7200" dirty="0" err="1">
                <a:solidFill>
                  <a:schemeClr val="bg1"/>
                </a:solidFill>
              </a:rPr>
              <a:t>Thank</a:t>
            </a:r>
            <a:r>
              <a:rPr lang="fi-FI" sz="7200" dirty="0">
                <a:solidFill>
                  <a:schemeClr val="bg1"/>
                </a:solidFill>
              </a:rPr>
              <a:t> </a:t>
            </a:r>
            <a:r>
              <a:rPr lang="fi-FI" sz="7200" dirty="0" err="1">
                <a:solidFill>
                  <a:schemeClr val="bg1"/>
                </a:solidFill>
              </a:rPr>
              <a:t>you</a:t>
            </a:r>
            <a:r>
              <a:rPr lang="fi-FI" sz="7200" dirty="0">
                <a:solidFill>
                  <a:schemeClr val="bg1"/>
                </a:solidFill>
              </a:rPr>
              <a:t>!</a:t>
            </a:r>
          </a:p>
        </p:txBody>
      </p:sp>
      <p:pic>
        <p:nvPicPr>
          <p:cNvPr id="7" name="Kuva 6">
            <a:extLst>
              <a:ext uri="{FF2B5EF4-FFF2-40B4-BE49-F238E27FC236}">
                <a16:creationId xmlns:a16="http://schemas.microsoft.com/office/drawing/2014/main" id="{6C565A67-2CCD-4CC4-A8F8-DEAF93D08DD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29186" y="6056633"/>
            <a:ext cx="534169" cy="432048"/>
          </a:xfrm>
          <a:prstGeom prst="rect">
            <a:avLst/>
          </a:prstGeom>
        </p:spPr>
      </p:pic>
      <p:sp>
        <p:nvSpPr>
          <p:cNvPr id="8" name="Tekstiruutu 7">
            <a:extLst>
              <a:ext uri="{FF2B5EF4-FFF2-40B4-BE49-F238E27FC236}">
                <a16:creationId xmlns:a16="http://schemas.microsoft.com/office/drawing/2014/main" id="{532CCC6B-326E-4773-B716-0DA4E8B841BA}"/>
              </a:ext>
            </a:extLst>
          </p:cNvPr>
          <p:cNvSpPr txBox="1"/>
          <p:nvPr/>
        </p:nvSpPr>
        <p:spPr>
          <a:xfrm>
            <a:off x="8897815" y="6119349"/>
            <a:ext cx="3493477" cy="369332"/>
          </a:xfrm>
          <a:prstGeom prst="rect">
            <a:avLst/>
          </a:prstGeom>
          <a:noFill/>
        </p:spPr>
        <p:txBody>
          <a:bodyPr wrap="square" rtlCol="0">
            <a:spAutoFit/>
          </a:bodyPr>
          <a:lstStyle/>
          <a:p>
            <a:r>
              <a:rPr lang="fi-FI" dirty="0">
                <a:solidFill>
                  <a:schemeClr val="bg1"/>
                </a:solidFill>
              </a:rPr>
              <a:t>Twitter @</a:t>
            </a:r>
            <a:r>
              <a:rPr lang="fi-FI" dirty="0" err="1">
                <a:solidFill>
                  <a:schemeClr val="bg1"/>
                </a:solidFill>
              </a:rPr>
              <a:t>ChinaEUwater</a:t>
            </a:r>
            <a:endParaRPr lang="fi-FI" dirty="0">
              <a:solidFill>
                <a:schemeClr val="bg1"/>
              </a:solidFill>
            </a:endParaRPr>
          </a:p>
        </p:txBody>
      </p:sp>
      <p:sp>
        <p:nvSpPr>
          <p:cNvPr id="10" name="Tekstin paikkamerkki 5">
            <a:extLst>
              <a:ext uri="{FF2B5EF4-FFF2-40B4-BE49-F238E27FC236}">
                <a16:creationId xmlns:a16="http://schemas.microsoft.com/office/drawing/2014/main" id="{1136E55B-1104-46A8-B4B6-1EC134AC773C}"/>
              </a:ext>
            </a:extLst>
          </p:cNvPr>
          <p:cNvSpPr txBox="1">
            <a:spLocks/>
          </p:cNvSpPr>
          <p:nvPr/>
        </p:nvSpPr>
        <p:spPr>
          <a:xfrm>
            <a:off x="2807748" y="3347772"/>
            <a:ext cx="6576504" cy="136815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i-FI" dirty="0">
                <a:solidFill>
                  <a:schemeClr val="bg1"/>
                </a:solidFill>
                <a:hlinkClick r:id="rId5"/>
              </a:rPr>
              <a:t>www.cewp.eu</a:t>
            </a:r>
            <a:endParaRPr lang="fi-FI" dirty="0">
              <a:solidFill>
                <a:schemeClr val="bg1"/>
              </a:solidFill>
            </a:endParaRPr>
          </a:p>
          <a:p>
            <a:pPr marL="0" indent="0" algn="ctr">
              <a:buNone/>
            </a:pPr>
            <a:endParaRPr lang="fi-FI" dirty="0">
              <a:solidFill>
                <a:schemeClr val="bg1"/>
              </a:solidFill>
            </a:endParaRPr>
          </a:p>
          <a:p>
            <a:pPr marL="0" indent="0" algn="ctr">
              <a:buNone/>
            </a:pPr>
            <a:r>
              <a:rPr lang="fi-FI" dirty="0">
                <a:solidFill>
                  <a:schemeClr val="bg1"/>
                </a:solidFill>
              </a:rPr>
              <a:t>aimendes@uevora.pt</a:t>
            </a:r>
          </a:p>
          <a:p>
            <a:pPr marL="0" indent="0" algn="ctr">
              <a:buNone/>
            </a:pPr>
            <a:endParaRPr lang="fi-FI" dirty="0">
              <a:solidFill>
                <a:schemeClr val="bg1"/>
              </a:solidFill>
            </a:endParaRPr>
          </a:p>
        </p:txBody>
      </p:sp>
    </p:spTree>
    <p:extLst>
      <p:ext uri="{BB962C8B-B14F-4D97-AF65-F5344CB8AC3E}">
        <p14:creationId xmlns:p14="http://schemas.microsoft.com/office/powerpoint/2010/main" val="3474733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99FD3-8405-4B36-BD6A-F7D4665A334E}"/>
              </a:ext>
            </a:extLst>
          </p:cNvPr>
          <p:cNvSpPr>
            <a:spLocks noGrp="1"/>
          </p:cNvSpPr>
          <p:nvPr>
            <p:ph type="title"/>
          </p:nvPr>
        </p:nvSpPr>
        <p:spPr/>
        <p:txBody>
          <a:bodyPr/>
          <a:lstStyle/>
          <a:p>
            <a:r>
              <a:rPr lang="en-US" dirty="0"/>
              <a:t>Ecological Restoration</a:t>
            </a:r>
          </a:p>
        </p:txBody>
      </p:sp>
      <p:sp>
        <p:nvSpPr>
          <p:cNvPr id="3" name="Content Placeholder 2">
            <a:extLst>
              <a:ext uri="{FF2B5EF4-FFF2-40B4-BE49-F238E27FC236}">
                <a16:creationId xmlns:a16="http://schemas.microsoft.com/office/drawing/2014/main" id="{39658C4D-CE98-44D3-8B17-CBEC92966656}"/>
              </a:ext>
            </a:extLst>
          </p:cNvPr>
          <p:cNvSpPr>
            <a:spLocks noGrp="1"/>
          </p:cNvSpPr>
          <p:nvPr>
            <p:ph idx="1"/>
          </p:nvPr>
        </p:nvSpPr>
        <p:spPr/>
        <p:txBody>
          <a:bodyPr>
            <a:normAutofit/>
          </a:bodyPr>
          <a:lstStyle/>
          <a:p>
            <a:r>
              <a:rPr lang="en-US" dirty="0">
                <a:latin typeface="Arimo" panose="020B0604020202020204" pitchFamily="34" charset="0"/>
                <a:ea typeface="Arimo" panose="020B0604020202020204" pitchFamily="34" charset="0"/>
                <a:cs typeface="Arimo" panose="020B0604020202020204" pitchFamily="34" charset="0"/>
              </a:rPr>
              <a:t>Six key ecosystem attributes to measure progress towards full restoration:</a:t>
            </a:r>
          </a:p>
          <a:p>
            <a:endParaRPr lang="en-US" dirty="0">
              <a:latin typeface="Arimo" panose="020B0604020202020204" pitchFamily="34" charset="0"/>
              <a:ea typeface="Arimo" panose="020B0604020202020204" pitchFamily="34" charset="0"/>
              <a:cs typeface="Arimo" panose="020B0604020202020204" pitchFamily="34" charset="0"/>
            </a:endParaRPr>
          </a:p>
          <a:p>
            <a:pPr marL="285750" indent="-285750">
              <a:spcBef>
                <a:spcPts val="600"/>
              </a:spcBef>
            </a:pPr>
            <a:r>
              <a:rPr lang="en-US" dirty="0">
                <a:latin typeface="Arimo" panose="020B0604020202020204" pitchFamily="34" charset="0"/>
                <a:ea typeface="Arimo" panose="020B0604020202020204" pitchFamily="34" charset="0"/>
                <a:cs typeface="Arimo" panose="020B0604020202020204" pitchFamily="34" charset="0"/>
              </a:rPr>
              <a:t>Species composition</a:t>
            </a:r>
          </a:p>
          <a:p>
            <a:pPr marL="285750" indent="-285750">
              <a:spcBef>
                <a:spcPts val="600"/>
              </a:spcBef>
            </a:pPr>
            <a:r>
              <a:rPr lang="en-US" dirty="0">
                <a:latin typeface="Arimo" panose="020B0604020202020204" pitchFamily="34" charset="0"/>
                <a:ea typeface="Arimo" panose="020B0604020202020204" pitchFamily="34" charset="0"/>
                <a:cs typeface="Arimo" panose="020B0604020202020204" pitchFamily="34" charset="0"/>
              </a:rPr>
              <a:t>Structural diversity (=Community structure)</a:t>
            </a:r>
          </a:p>
          <a:p>
            <a:pPr marL="285750" indent="-285750">
              <a:spcBef>
                <a:spcPts val="600"/>
              </a:spcBef>
            </a:pPr>
            <a:r>
              <a:rPr lang="en-US" dirty="0">
                <a:latin typeface="Arimo" panose="020B0604020202020204" pitchFamily="34" charset="0"/>
                <a:ea typeface="Arimo" panose="020B0604020202020204" pitchFamily="34" charset="0"/>
                <a:cs typeface="Arimo" panose="020B0604020202020204" pitchFamily="34" charset="0"/>
              </a:rPr>
              <a:t>Ecosystem function</a:t>
            </a:r>
          </a:p>
          <a:p>
            <a:pPr marL="285750" indent="-285750">
              <a:spcBef>
                <a:spcPts val="600"/>
              </a:spcBef>
            </a:pPr>
            <a:r>
              <a:rPr lang="en-US" dirty="0">
                <a:latin typeface="Arimo" panose="020B0604020202020204" pitchFamily="34" charset="0"/>
                <a:ea typeface="Arimo" panose="020B0604020202020204" pitchFamily="34" charset="0"/>
                <a:cs typeface="Arimo" panose="020B0604020202020204" pitchFamily="34" charset="0"/>
              </a:rPr>
              <a:t>External Exchanges</a:t>
            </a:r>
          </a:p>
          <a:p>
            <a:pPr marL="285750" indent="-285750">
              <a:spcBef>
                <a:spcPts val="600"/>
              </a:spcBef>
            </a:pPr>
            <a:r>
              <a:rPr lang="en-US" dirty="0">
                <a:latin typeface="Arimo" panose="020B0604020202020204" pitchFamily="34" charset="0"/>
                <a:ea typeface="Arimo" panose="020B0604020202020204" pitchFamily="34" charset="0"/>
                <a:cs typeface="Arimo" panose="020B0604020202020204" pitchFamily="34" charset="0"/>
              </a:rPr>
              <a:t>Absence of threats</a:t>
            </a:r>
          </a:p>
          <a:p>
            <a:pPr marL="285750" indent="-285750">
              <a:spcBef>
                <a:spcPts val="600"/>
              </a:spcBef>
            </a:pPr>
            <a:r>
              <a:rPr lang="en-US" dirty="0">
                <a:latin typeface="Arimo" panose="020B0604020202020204" pitchFamily="34" charset="0"/>
                <a:ea typeface="Arimo" panose="020B0604020202020204" pitchFamily="34" charset="0"/>
                <a:cs typeface="Arimo" panose="020B0604020202020204" pitchFamily="34" charset="0"/>
              </a:rPr>
              <a:t>Physical conditions</a:t>
            </a:r>
            <a:endParaRPr lang="en-US" dirty="0"/>
          </a:p>
        </p:txBody>
      </p:sp>
      <p:pic>
        <p:nvPicPr>
          <p:cNvPr id="4" name="Imagem 2">
            <a:extLst>
              <a:ext uri="{FF2B5EF4-FFF2-40B4-BE49-F238E27FC236}">
                <a16:creationId xmlns:a16="http://schemas.microsoft.com/office/drawing/2014/main" id="{576D1063-D8A0-4423-9548-762F965E04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4500" y="2940217"/>
            <a:ext cx="4364156" cy="2909437"/>
          </a:xfrm>
          <a:prstGeom prst="rect">
            <a:avLst/>
          </a:prstGeom>
        </p:spPr>
      </p:pic>
      <p:sp>
        <p:nvSpPr>
          <p:cNvPr id="7" name="Rectangle 6">
            <a:extLst>
              <a:ext uri="{FF2B5EF4-FFF2-40B4-BE49-F238E27FC236}">
                <a16:creationId xmlns:a16="http://schemas.microsoft.com/office/drawing/2014/main" id="{0FAB0E79-F8C1-446D-AE8F-E4A44457ECAC}"/>
              </a:ext>
            </a:extLst>
          </p:cNvPr>
          <p:cNvSpPr/>
          <p:nvPr/>
        </p:nvSpPr>
        <p:spPr>
          <a:xfrm>
            <a:off x="2924968" y="6211669"/>
            <a:ext cx="8768219" cy="646331"/>
          </a:xfrm>
          <a:prstGeom prst="rect">
            <a:avLst/>
          </a:prstGeom>
        </p:spPr>
        <p:txBody>
          <a:bodyPr wrap="square">
            <a:spAutoFit/>
          </a:bodyPr>
          <a:lstStyle/>
          <a:p>
            <a:r>
              <a:rPr lang="en-US" dirty="0">
                <a:solidFill>
                  <a:srgbClr val="589BCA"/>
                </a:solidFill>
                <a:latin typeface="Arimo" panose="020B0604020202020204" pitchFamily="34" charset="0"/>
                <a:ea typeface="Arimo" panose="020B0604020202020204" pitchFamily="34" charset="0"/>
                <a:cs typeface="Arimo" panose="020B0604020202020204" pitchFamily="34" charset="0"/>
              </a:rPr>
              <a:t>Adapted from McDonald, T., Jonson, J., Dixon, K.W. 2016. National standards for the practice of ecological restoration in Australia. </a:t>
            </a:r>
            <a:r>
              <a:rPr lang="en-US" i="1" dirty="0">
                <a:solidFill>
                  <a:srgbClr val="589BCA"/>
                </a:solidFill>
                <a:latin typeface="Arimo" panose="020B0604020202020204" pitchFamily="34" charset="0"/>
                <a:ea typeface="Arimo" panose="020B0604020202020204" pitchFamily="34" charset="0"/>
                <a:cs typeface="Arimo" panose="020B0604020202020204" pitchFamily="34" charset="0"/>
              </a:rPr>
              <a:t>Restoration Ecology</a:t>
            </a:r>
            <a:r>
              <a:rPr lang="en-US" dirty="0">
                <a:solidFill>
                  <a:srgbClr val="589BCA"/>
                </a:solidFill>
                <a:latin typeface="Arimo" panose="020B0604020202020204" pitchFamily="34" charset="0"/>
                <a:ea typeface="Arimo" panose="020B0604020202020204" pitchFamily="34" charset="0"/>
                <a:cs typeface="Arimo" panose="020B0604020202020204" pitchFamily="34" charset="0"/>
              </a:rPr>
              <a:t> 24:S4-S32. DOI: 10.1111/rec.12359</a:t>
            </a:r>
          </a:p>
        </p:txBody>
      </p:sp>
    </p:spTree>
    <p:extLst>
      <p:ext uri="{BB962C8B-B14F-4D97-AF65-F5344CB8AC3E}">
        <p14:creationId xmlns:p14="http://schemas.microsoft.com/office/powerpoint/2010/main" val="38732160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8226B-83C7-42AB-BB86-A08849A9913B}"/>
              </a:ext>
            </a:extLst>
          </p:cNvPr>
          <p:cNvSpPr>
            <a:spLocks noGrp="1"/>
          </p:cNvSpPr>
          <p:nvPr>
            <p:ph type="title"/>
          </p:nvPr>
        </p:nvSpPr>
        <p:spPr/>
        <p:txBody>
          <a:bodyPr/>
          <a:lstStyle/>
          <a:p>
            <a:r>
              <a:rPr lang="en-US" dirty="0"/>
              <a:t>Summary of cases studies</a:t>
            </a:r>
          </a:p>
        </p:txBody>
      </p:sp>
      <p:sp>
        <p:nvSpPr>
          <p:cNvPr id="3" name="Content Placeholder 2">
            <a:extLst>
              <a:ext uri="{FF2B5EF4-FFF2-40B4-BE49-F238E27FC236}">
                <a16:creationId xmlns:a16="http://schemas.microsoft.com/office/drawing/2014/main" id="{57D9C7B0-8D0C-4C27-84D4-19E36563AE7B}"/>
              </a:ext>
            </a:extLst>
          </p:cNvPr>
          <p:cNvSpPr>
            <a:spLocks noGrp="1"/>
          </p:cNvSpPr>
          <p:nvPr>
            <p:ph idx="1"/>
          </p:nvPr>
        </p:nvSpPr>
        <p:spPr/>
        <p:txBody>
          <a:bodyPr/>
          <a:lstStyle/>
          <a:p>
            <a:r>
              <a:rPr lang="en-US" dirty="0"/>
              <a:t>Water Management and Ecological Security</a:t>
            </a:r>
          </a:p>
          <a:p>
            <a:r>
              <a:rPr lang="en-US" dirty="0"/>
              <a:t>Urban Waters</a:t>
            </a:r>
          </a:p>
          <a:p>
            <a:r>
              <a:rPr lang="en-US" dirty="0"/>
              <a:t>Rural Waters</a:t>
            </a:r>
          </a:p>
          <a:p>
            <a:r>
              <a:rPr lang="en-US" dirty="0"/>
              <a:t>Water and Energy</a:t>
            </a:r>
          </a:p>
          <a:p>
            <a:endParaRPr lang="en-US" dirty="0"/>
          </a:p>
        </p:txBody>
      </p:sp>
      <p:grpSp>
        <p:nvGrpSpPr>
          <p:cNvPr id="6" name="Group 5">
            <a:extLst>
              <a:ext uri="{FF2B5EF4-FFF2-40B4-BE49-F238E27FC236}">
                <a16:creationId xmlns:a16="http://schemas.microsoft.com/office/drawing/2014/main" id="{C76942AD-0536-46B9-B8C0-BDBEB97B5F8A}"/>
              </a:ext>
            </a:extLst>
          </p:cNvPr>
          <p:cNvGrpSpPr/>
          <p:nvPr/>
        </p:nvGrpSpPr>
        <p:grpSpPr>
          <a:xfrm>
            <a:off x="8029184" y="1690688"/>
            <a:ext cx="626301" cy="591898"/>
            <a:chOff x="204843" y="233609"/>
            <a:chExt cx="1487231" cy="1521032"/>
          </a:xfrm>
        </p:grpSpPr>
        <p:pic>
          <p:nvPicPr>
            <p:cNvPr id="4" name="Picture 8" descr="water drop logo png download - water drop symbol PNG image with transparent  background | TOPpng">
              <a:extLst>
                <a:ext uri="{FF2B5EF4-FFF2-40B4-BE49-F238E27FC236}">
                  <a16:creationId xmlns:a16="http://schemas.microsoft.com/office/drawing/2014/main" id="{5C5A78EC-21E1-4EF3-9EE1-8C08CB6C38B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191" b="95460" l="10000" r="90000">
                          <a14:foregroundMark x1="50476" y1="9313" x2="50476" y2="9313"/>
                          <a14:foregroundMark x1="50952" y1="4307" x2="50952" y2="4307"/>
                          <a14:foregroundMark x1="50952" y1="95460" x2="50952" y2="95460"/>
                        </a14:backgroundRemoval>
                      </a14:imgEffect>
                    </a14:imgLayer>
                  </a14:imgProps>
                </a:ext>
                <a:ext uri="{28A0092B-C50C-407E-A947-70E740481C1C}">
                  <a14:useLocalDpi xmlns:a14="http://schemas.microsoft.com/office/drawing/2010/main" val="0"/>
                </a:ext>
              </a:extLst>
            </a:blip>
            <a:srcRect/>
            <a:stretch>
              <a:fillRect/>
            </a:stretch>
          </p:blipFill>
          <p:spPr bwMode="auto">
            <a:xfrm>
              <a:off x="204843" y="233609"/>
              <a:ext cx="1487231" cy="152103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Leaf Symbol Yellow, PNG, 551x551px, Leaf, Black, Black And White, Color,  Crescent Download Free">
              <a:extLst>
                <a:ext uri="{FF2B5EF4-FFF2-40B4-BE49-F238E27FC236}">
                  <a16:creationId xmlns:a16="http://schemas.microsoft.com/office/drawing/2014/main" id="{2DA4DD79-870D-45F2-B77D-674D197B183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261" b="98913" l="9124" r="89051">
                          <a14:foregroundMark x1="66423" y1="3261" x2="66423" y2="3261"/>
                          <a14:foregroundMark x1="33212" y1="92391" x2="33212" y2="92391"/>
                          <a14:foregroundMark x1="31022" y1="98913" x2="31022" y2="98913"/>
                        </a14:backgroundRemoval>
                      </a14:imgEffect>
                    </a14:imgLayer>
                  </a14:imgProps>
                </a:ext>
                <a:ext uri="{28A0092B-C50C-407E-A947-70E740481C1C}">
                  <a14:useLocalDpi xmlns:a14="http://schemas.microsoft.com/office/drawing/2010/main" val="0"/>
                </a:ext>
              </a:extLst>
            </a:blip>
            <a:srcRect/>
            <a:stretch>
              <a:fillRect/>
            </a:stretch>
          </p:blipFill>
          <p:spPr bwMode="auto">
            <a:xfrm>
              <a:off x="479710" y="877771"/>
              <a:ext cx="937495" cy="62955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F472C276-94EB-4639-853B-4FB5FBF382B6}"/>
              </a:ext>
            </a:extLst>
          </p:cNvPr>
          <p:cNvGrpSpPr/>
          <p:nvPr/>
        </p:nvGrpSpPr>
        <p:grpSpPr>
          <a:xfrm>
            <a:off x="3379915" y="2202104"/>
            <a:ext cx="702518" cy="614101"/>
            <a:chOff x="204843" y="233609"/>
            <a:chExt cx="1487231" cy="1521032"/>
          </a:xfrm>
        </p:grpSpPr>
        <p:pic>
          <p:nvPicPr>
            <p:cNvPr id="7" name="Picture 8" descr="water drop logo png download - water drop symbol PNG image with transparent  background | TOPpng">
              <a:extLst>
                <a:ext uri="{FF2B5EF4-FFF2-40B4-BE49-F238E27FC236}">
                  <a16:creationId xmlns:a16="http://schemas.microsoft.com/office/drawing/2014/main" id="{9701330B-83CD-41E2-8B20-C67D24A44AD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191" b="95460" l="10000" r="90000">
                          <a14:foregroundMark x1="50476" y1="9313" x2="50476" y2="9313"/>
                          <a14:foregroundMark x1="50952" y1="4307" x2="50952" y2="4307"/>
                          <a14:foregroundMark x1="50952" y1="95460" x2="50952" y2="95460"/>
                        </a14:backgroundRemoval>
                      </a14:imgEffect>
                    </a14:imgLayer>
                  </a14:imgProps>
                </a:ext>
                <a:ext uri="{28A0092B-C50C-407E-A947-70E740481C1C}">
                  <a14:useLocalDpi xmlns:a14="http://schemas.microsoft.com/office/drawing/2010/main" val="0"/>
                </a:ext>
              </a:extLst>
            </a:blip>
            <a:srcRect/>
            <a:stretch>
              <a:fillRect/>
            </a:stretch>
          </p:blipFill>
          <p:spPr bwMode="auto">
            <a:xfrm>
              <a:off x="204843" y="233609"/>
              <a:ext cx="1487231" cy="15210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Area, city, house, town, urban icon - Download on Iconfinder">
              <a:extLst>
                <a:ext uri="{FF2B5EF4-FFF2-40B4-BE49-F238E27FC236}">
                  <a16:creationId xmlns:a16="http://schemas.microsoft.com/office/drawing/2014/main" id="{2E3F6396-48E1-4C49-A743-8CC7C3388B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451" y="731790"/>
              <a:ext cx="805841" cy="80584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8B3A37CD-3B3A-4DC3-B69F-E9D52E11C53B}"/>
              </a:ext>
            </a:extLst>
          </p:cNvPr>
          <p:cNvGrpSpPr/>
          <p:nvPr/>
        </p:nvGrpSpPr>
        <p:grpSpPr>
          <a:xfrm>
            <a:off x="3096048" y="2814899"/>
            <a:ext cx="702518" cy="614101"/>
            <a:chOff x="-97597" y="285754"/>
            <a:chExt cx="1487231" cy="1521032"/>
          </a:xfrm>
        </p:grpSpPr>
        <p:pic>
          <p:nvPicPr>
            <p:cNvPr id="10" name="Picture 9" descr="water drop logo png download - water drop symbol PNG image with transparent  background | TOPpng">
              <a:extLst>
                <a:ext uri="{FF2B5EF4-FFF2-40B4-BE49-F238E27FC236}">
                  <a16:creationId xmlns:a16="http://schemas.microsoft.com/office/drawing/2014/main" id="{DCBC6C72-4730-4559-A16D-004C9B974C2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191" b="95460" l="10000" r="90000">
                          <a14:foregroundMark x1="50476" y1="9313" x2="50476" y2="9313"/>
                          <a14:foregroundMark x1="50952" y1="4307" x2="50952" y2="4307"/>
                          <a14:foregroundMark x1="50952" y1="95460" x2="50952" y2="95460"/>
                        </a14:backgroundRemoval>
                      </a14:imgEffect>
                    </a14:imgLayer>
                  </a14:imgProps>
                </a:ext>
                <a:ext uri="{28A0092B-C50C-407E-A947-70E740481C1C}">
                  <a14:useLocalDpi xmlns:a14="http://schemas.microsoft.com/office/drawing/2010/main" val="0"/>
                </a:ext>
              </a:extLst>
            </a:blip>
            <a:srcRect/>
            <a:stretch>
              <a:fillRect/>
            </a:stretch>
          </p:blipFill>
          <p:spPr bwMode="auto">
            <a:xfrm>
              <a:off x="-97597" y="285754"/>
              <a:ext cx="1487231" cy="152103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Tractor, Equipment, Machinery, Work, Agriculture, Farm - Tractor Symbol ,  Free Transparent Clipart - ClipartKey">
              <a:extLst>
                <a:ext uri="{FF2B5EF4-FFF2-40B4-BE49-F238E27FC236}">
                  <a16:creationId xmlns:a16="http://schemas.microsoft.com/office/drawing/2014/main" id="{6A1727F2-F434-4020-8ACC-EA6686430B6A}"/>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7000" b="90000" l="9000" r="93778">
                          <a14:foregroundMark x1="25556" y1="58875" x2="25556" y2="58875"/>
                          <a14:foregroundMark x1="63222" y1="55500" x2="63222" y2="55500"/>
                          <a14:foregroundMark x1="86889" y1="34125" x2="86889" y2="34125"/>
                          <a14:foregroundMark x1="79889" y1="7125" x2="79889" y2="7125"/>
                          <a14:foregroundMark x1="9111" y1="37125" x2="9111" y2="37125"/>
                          <a14:foregroundMark x1="93778" y1="62875" x2="93778" y2="6287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20765" y="948862"/>
              <a:ext cx="650508" cy="57822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FA84DBBE-B1B1-46E8-B006-8F6A40A02A3D}"/>
              </a:ext>
            </a:extLst>
          </p:cNvPr>
          <p:cNvGrpSpPr/>
          <p:nvPr/>
        </p:nvGrpSpPr>
        <p:grpSpPr>
          <a:xfrm>
            <a:off x="3900202" y="3316076"/>
            <a:ext cx="702519" cy="614101"/>
            <a:chOff x="-97598" y="285754"/>
            <a:chExt cx="1487232" cy="1521032"/>
          </a:xfrm>
        </p:grpSpPr>
        <p:pic>
          <p:nvPicPr>
            <p:cNvPr id="13" name="Picture 12" descr="water drop logo png download - water drop symbol PNG image with transparent  background | TOPpng">
              <a:extLst>
                <a:ext uri="{FF2B5EF4-FFF2-40B4-BE49-F238E27FC236}">
                  <a16:creationId xmlns:a16="http://schemas.microsoft.com/office/drawing/2014/main" id="{90941923-7A78-4051-A79C-E869BC11FDE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191" b="95460" l="10000" r="90000">
                          <a14:foregroundMark x1="50476" y1="9313" x2="50476" y2="9313"/>
                          <a14:foregroundMark x1="50952" y1="4307" x2="50952" y2="4307"/>
                          <a14:foregroundMark x1="50952" y1="95460" x2="50952" y2="95460"/>
                        </a14:backgroundRemoval>
                      </a14:imgEffect>
                    </a14:imgLayer>
                  </a14:imgProps>
                </a:ext>
                <a:ext uri="{28A0092B-C50C-407E-A947-70E740481C1C}">
                  <a14:useLocalDpi xmlns:a14="http://schemas.microsoft.com/office/drawing/2010/main" val="0"/>
                </a:ext>
              </a:extLst>
            </a:blip>
            <a:srcRect/>
            <a:stretch>
              <a:fillRect/>
            </a:stretch>
          </p:blipFill>
          <p:spPr bwMode="auto">
            <a:xfrm>
              <a:off x="-97597" y="285754"/>
              <a:ext cx="1487231" cy="152103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omputer Icons Electric power Electricity Electrical energy, symbol, angle,  triangle, logo png | PNGWing">
              <a:extLst>
                <a:ext uri="{FF2B5EF4-FFF2-40B4-BE49-F238E27FC236}">
                  <a16:creationId xmlns:a16="http://schemas.microsoft.com/office/drawing/2014/main" id="{84035ED4-AF50-4C0D-8487-839DC00DF8D9}"/>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167" b="96000" l="10000" r="90000">
                          <a14:foregroundMark x1="59457" y1="6500" x2="59457" y2="6500"/>
                          <a14:foregroundMark x1="61087" y1="1167" x2="61087" y2="1167"/>
                          <a14:foregroundMark x1="42065" y1="91500" x2="42065" y2="91500"/>
                          <a14:foregroundMark x1="39891" y1="96000" x2="39891" y2="96000"/>
                        </a14:backgroundRemoval>
                      </a14:imgEffect>
                    </a14:imgLayer>
                  </a14:imgProps>
                </a:ext>
                <a:ext uri="{28A0092B-C50C-407E-A947-70E740481C1C}">
                  <a14:useLocalDpi xmlns:a14="http://schemas.microsoft.com/office/drawing/2010/main" val="0"/>
                </a:ext>
              </a:extLst>
            </a:blip>
            <a:srcRect/>
            <a:stretch>
              <a:fillRect/>
            </a:stretch>
          </p:blipFill>
          <p:spPr bwMode="auto">
            <a:xfrm>
              <a:off x="-97598" y="721795"/>
              <a:ext cx="1487231" cy="96993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304198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62C9F-095B-43BC-A0DD-157EB5C37829}"/>
              </a:ext>
            </a:extLst>
          </p:cNvPr>
          <p:cNvSpPr>
            <a:spLocks noGrp="1"/>
          </p:cNvSpPr>
          <p:nvPr>
            <p:ph type="title"/>
          </p:nvPr>
        </p:nvSpPr>
        <p:spPr>
          <a:xfrm>
            <a:off x="1565753" y="365125"/>
            <a:ext cx="8693064" cy="1325563"/>
          </a:xfrm>
        </p:spPr>
        <p:txBody>
          <a:bodyPr>
            <a:normAutofit/>
          </a:bodyPr>
          <a:lstStyle/>
          <a:p>
            <a:r>
              <a:rPr lang="en-US" dirty="0"/>
              <a:t>Prioritizing Restoration measures in Algarve</a:t>
            </a:r>
          </a:p>
        </p:txBody>
      </p:sp>
      <p:sp>
        <p:nvSpPr>
          <p:cNvPr id="3" name="Content Placeholder 2">
            <a:extLst>
              <a:ext uri="{FF2B5EF4-FFF2-40B4-BE49-F238E27FC236}">
                <a16:creationId xmlns:a16="http://schemas.microsoft.com/office/drawing/2014/main" id="{88B6AEE7-9A9A-4098-A3EC-34075AC495A7}"/>
              </a:ext>
            </a:extLst>
          </p:cNvPr>
          <p:cNvSpPr>
            <a:spLocks noGrp="1"/>
          </p:cNvSpPr>
          <p:nvPr>
            <p:ph idx="1"/>
          </p:nvPr>
        </p:nvSpPr>
        <p:spPr/>
        <p:txBody>
          <a:bodyPr>
            <a:normAutofit fontScale="92500" lnSpcReduction="10000"/>
          </a:bodyPr>
          <a:lstStyle/>
          <a:p>
            <a:endParaRPr lang="en-US" i="1" dirty="0"/>
          </a:p>
          <a:p>
            <a:r>
              <a:rPr lang="en-US" dirty="0"/>
              <a:t>Pre-classification of Ecological Status (PES) based in human pressures – steps:</a:t>
            </a:r>
          </a:p>
          <a:p>
            <a:pPr lvl="1"/>
            <a:r>
              <a:rPr lang="en-US" dirty="0"/>
              <a:t>Define and categorize human pressures (</a:t>
            </a:r>
            <a:r>
              <a:rPr lang="en-US" dirty="0" err="1"/>
              <a:t>ki</a:t>
            </a:r>
            <a:r>
              <a:rPr lang="en-US" dirty="0"/>
              <a:t>) that potentially affect indicators</a:t>
            </a:r>
          </a:p>
          <a:p>
            <a:pPr lvl="1"/>
            <a:r>
              <a:rPr lang="en-US" dirty="0"/>
              <a:t>Pressures will be analyzed according to impact on he 3 alteration axes: water quality, hydro-morphology and hydro-</a:t>
            </a:r>
            <a:r>
              <a:rPr lang="en-US" dirty="0" err="1"/>
              <a:t>connetivity</a:t>
            </a:r>
            <a:endParaRPr lang="en-US" dirty="0"/>
          </a:p>
          <a:p>
            <a:pPr lvl="1"/>
            <a:r>
              <a:rPr lang="en-US" dirty="0"/>
              <a:t>Integration pressures in a final value of PES</a:t>
            </a:r>
          </a:p>
          <a:p>
            <a:pPr lvl="1"/>
            <a:r>
              <a:rPr lang="en-US" dirty="0"/>
              <a:t>Correlation between PES and elements of ecological quality</a:t>
            </a:r>
          </a:p>
          <a:p>
            <a:endParaRPr lang="en-US" dirty="0"/>
          </a:p>
          <a:p>
            <a:pPr marL="0" indent="0">
              <a:buNone/>
            </a:pPr>
            <a:r>
              <a:rPr lang="en-US" dirty="0"/>
              <a:t>The variables that produce larger effects are selected to guide the process of prioritizing restoration </a:t>
            </a:r>
          </a:p>
        </p:txBody>
      </p:sp>
      <p:pic>
        <p:nvPicPr>
          <p:cNvPr id="4" name="Picture 8" descr="water drop logo png download - water drop symbol PNG image with transparent  background | TOPpng">
            <a:extLst>
              <a:ext uri="{FF2B5EF4-FFF2-40B4-BE49-F238E27FC236}">
                <a16:creationId xmlns:a16="http://schemas.microsoft.com/office/drawing/2014/main" id="{14A048C7-F3DC-4818-BAB3-F7AB9051A67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191" b="95460" l="10000" r="90000">
                        <a14:foregroundMark x1="50476" y1="9313" x2="50476" y2="9313"/>
                        <a14:foregroundMark x1="50952" y1="4307" x2="50952" y2="4307"/>
                        <a14:foregroundMark x1="50952" y1="95460" x2="50952" y2="95460"/>
                      </a14:backgroundRemoval>
                    </a14:imgEffect>
                  </a14:imgLayer>
                </a14:imgProps>
              </a:ext>
              <a:ext uri="{28A0092B-C50C-407E-A947-70E740481C1C}">
                <a14:useLocalDpi xmlns:a14="http://schemas.microsoft.com/office/drawing/2010/main" val="0"/>
              </a:ext>
            </a:extLst>
          </a:blip>
          <a:srcRect/>
          <a:stretch>
            <a:fillRect/>
          </a:stretch>
        </p:blipFill>
        <p:spPr bwMode="auto">
          <a:xfrm>
            <a:off x="204843" y="233609"/>
            <a:ext cx="1487231" cy="152103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Leaf Symbol Yellow, PNG, 551x551px, Leaf, Black, Black And White, Color,  Crescent Download Free">
            <a:extLst>
              <a:ext uri="{FF2B5EF4-FFF2-40B4-BE49-F238E27FC236}">
                <a16:creationId xmlns:a16="http://schemas.microsoft.com/office/drawing/2014/main" id="{F37A0CC2-E571-4BC9-9A44-B3AD225C4AE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261" b="98913" l="9124" r="89051">
                        <a14:foregroundMark x1="66423" y1="3261" x2="66423" y2="3261"/>
                        <a14:foregroundMark x1="33212" y1="92391" x2="33212" y2="92391"/>
                        <a14:foregroundMark x1="31022" y1="98913" x2="31022" y2="98913"/>
                      </a14:backgroundRemoval>
                    </a14:imgEffect>
                  </a14:imgLayer>
                </a14:imgProps>
              </a:ext>
              <a:ext uri="{28A0092B-C50C-407E-A947-70E740481C1C}">
                <a14:useLocalDpi xmlns:a14="http://schemas.microsoft.com/office/drawing/2010/main" val="0"/>
              </a:ext>
            </a:extLst>
          </a:blip>
          <a:srcRect/>
          <a:stretch>
            <a:fillRect/>
          </a:stretch>
        </p:blipFill>
        <p:spPr bwMode="auto">
          <a:xfrm>
            <a:off x="479710" y="877771"/>
            <a:ext cx="937495" cy="629559"/>
          </a:xfrm>
          <a:prstGeom prst="rect">
            <a:avLst/>
          </a:prstGeom>
          <a:noFill/>
          <a:extLst>
            <a:ext uri="{909E8E84-426E-40DD-AFC4-6F175D3DCCD1}">
              <a14:hiddenFill xmlns:a14="http://schemas.microsoft.com/office/drawing/2010/main">
                <a:solidFill>
                  <a:srgbClr val="FFFFFF"/>
                </a:solidFill>
              </a14:hiddenFill>
            </a:ext>
          </a:extLst>
        </p:spPr>
      </p:pic>
      <p:sp>
        <p:nvSpPr>
          <p:cNvPr id="8" name="Arrow: Down 7">
            <a:extLst>
              <a:ext uri="{FF2B5EF4-FFF2-40B4-BE49-F238E27FC236}">
                <a16:creationId xmlns:a16="http://schemas.microsoft.com/office/drawing/2014/main" id="{D72EF10C-9F56-48C8-8BE0-7CE9BC252521}"/>
              </a:ext>
            </a:extLst>
          </p:cNvPr>
          <p:cNvSpPr/>
          <p:nvPr/>
        </p:nvSpPr>
        <p:spPr>
          <a:xfrm>
            <a:off x="5209880" y="4632021"/>
            <a:ext cx="886120" cy="4773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39618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10" name="Group 4">
            <a:extLst>
              <a:ext uri="{FF2B5EF4-FFF2-40B4-BE49-F238E27FC236}">
                <a16:creationId xmlns:a16="http://schemas.microsoft.com/office/drawing/2014/main" id="{3F5BFB83-A53C-4030-945C-9D579EBEDA42}"/>
              </a:ext>
            </a:extLst>
          </p:cNvPr>
          <p:cNvGrpSpPr>
            <a:grpSpLocks/>
          </p:cNvGrpSpPr>
          <p:nvPr/>
        </p:nvGrpSpPr>
        <p:grpSpPr bwMode="auto">
          <a:xfrm>
            <a:off x="1703389" y="44451"/>
            <a:ext cx="8778875" cy="6264275"/>
            <a:chOff x="179388" y="44450"/>
            <a:chExt cx="8778875" cy="6264275"/>
          </a:xfrm>
        </p:grpSpPr>
        <p:sp>
          <p:nvSpPr>
            <p:cNvPr id="43016" name="Text Box 10">
              <a:extLst>
                <a:ext uri="{FF2B5EF4-FFF2-40B4-BE49-F238E27FC236}">
                  <a16:creationId xmlns:a16="http://schemas.microsoft.com/office/drawing/2014/main" id="{2C5B3ED3-AEE8-474E-88F5-439010D1C5B0}"/>
                </a:ext>
              </a:extLst>
            </p:cNvPr>
            <p:cNvSpPr txBox="1">
              <a:spLocks noChangeArrowheads="1"/>
            </p:cNvSpPr>
            <p:nvPr/>
          </p:nvSpPr>
          <p:spPr bwMode="auto">
            <a:xfrm>
              <a:off x="579438" y="44450"/>
              <a:ext cx="2347912"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5306" tIns="32653" rIns="65306" bIns="32653">
              <a:spAutoFit/>
            </a:bodyPr>
            <a:lstStyle>
              <a:lvl1pPr defTabSz="1279525">
                <a:lnSpc>
                  <a:spcPct val="90000"/>
                </a:lnSpc>
                <a:spcBef>
                  <a:spcPts val="1200"/>
                </a:spcBef>
                <a:buClr>
                  <a:schemeClr val="accent1"/>
                </a:buClr>
                <a:buSzPct val="85000"/>
                <a:buFont typeface="Wingdings" panose="05000000000000000000" pitchFamily="2" charset="2"/>
                <a:buChar char="§"/>
                <a:defRPr sz="2000">
                  <a:solidFill>
                    <a:schemeClr val="tx1"/>
                  </a:solidFill>
                  <a:latin typeface="Arial" panose="020B0604020202020204" pitchFamily="34" charset="0"/>
                </a:defRPr>
              </a:lvl1pPr>
              <a:lvl2pPr marL="742950" indent="-285750" defTabSz="1279525">
                <a:lnSpc>
                  <a:spcPct val="90000"/>
                </a:lnSpc>
                <a:spcBef>
                  <a:spcPts val="400"/>
                </a:spcBef>
                <a:spcAft>
                  <a:spcPts val="200"/>
                </a:spcAft>
                <a:buClr>
                  <a:schemeClr val="accent1"/>
                </a:buClr>
                <a:buSzPct val="85000"/>
                <a:buFont typeface="Wingdings" panose="05000000000000000000" pitchFamily="2" charset="2"/>
                <a:buChar char="§"/>
                <a:defRPr>
                  <a:solidFill>
                    <a:schemeClr val="tx1"/>
                  </a:solidFill>
                  <a:latin typeface="Arial" panose="020B0604020202020204" pitchFamily="34" charset="0"/>
                </a:defRPr>
              </a:lvl2pPr>
              <a:lvl3pPr marL="1143000" indent="-228600" defTabSz="1279525">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3pPr>
              <a:lvl4pPr marL="1600200" indent="-228600" defTabSz="1279525">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4pPr>
              <a:lvl5pPr marL="2057400" indent="-228600" defTabSz="1279525">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5pPr>
              <a:lvl6pPr marL="2514600" indent="-228600" defTabSz="1279525"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6pPr>
              <a:lvl7pPr marL="2971800" indent="-228600" defTabSz="1279525"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7pPr>
              <a:lvl8pPr marL="3429000" indent="-228600" defTabSz="1279525"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8pPr>
              <a:lvl9pPr marL="3886200" indent="-228600" defTabSz="1279525"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9pPr>
            </a:lstStyle>
            <a:p>
              <a:pPr eaLnBrk="1" hangingPunct="1">
                <a:lnSpc>
                  <a:spcPct val="100000"/>
                </a:lnSpc>
                <a:spcBef>
                  <a:spcPct val="0"/>
                </a:spcBef>
                <a:buClrTx/>
                <a:buSzTx/>
                <a:buFontTx/>
                <a:buNone/>
              </a:pPr>
              <a:r>
                <a:rPr lang="pt-PT" altLang="en-US" sz="2500" b="1">
                  <a:cs typeface="Arial" panose="020B0604020202020204" pitchFamily="34" charset="0"/>
                </a:rPr>
                <a:t>1.</a:t>
              </a:r>
              <a:r>
                <a:rPr lang="pt-PT" altLang="en-US" sz="2500">
                  <a:cs typeface="Arial" panose="020B0604020202020204" pitchFamily="34" charset="0"/>
                </a:rPr>
                <a:t> Water quality</a:t>
              </a:r>
            </a:p>
          </p:txBody>
        </p:sp>
        <p:pic>
          <p:nvPicPr>
            <p:cNvPr id="43017" name="Imagem 2" descr="Qualidade_da_Água_vff.tif">
              <a:extLst>
                <a:ext uri="{FF2B5EF4-FFF2-40B4-BE49-F238E27FC236}">
                  <a16:creationId xmlns:a16="http://schemas.microsoft.com/office/drawing/2014/main" id="{C38CB7A5-333F-45C8-8A7E-98063E0B60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1108"/>
            <a:stretch>
              <a:fillRect/>
            </a:stretch>
          </p:blipFill>
          <p:spPr bwMode="auto">
            <a:xfrm>
              <a:off x="246063" y="495300"/>
              <a:ext cx="4216400" cy="2600325"/>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3018" name="Text Box 12">
              <a:extLst>
                <a:ext uri="{FF2B5EF4-FFF2-40B4-BE49-F238E27FC236}">
                  <a16:creationId xmlns:a16="http://schemas.microsoft.com/office/drawing/2014/main" id="{F39C223A-A84A-4607-A2F8-B3239750309F}"/>
                </a:ext>
              </a:extLst>
            </p:cNvPr>
            <p:cNvSpPr txBox="1">
              <a:spLocks noChangeArrowheads="1"/>
            </p:cNvSpPr>
            <p:nvPr/>
          </p:nvSpPr>
          <p:spPr bwMode="auto">
            <a:xfrm>
              <a:off x="4710113" y="44450"/>
              <a:ext cx="3087687"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5306" tIns="32653" rIns="65306" bIns="32653">
              <a:spAutoFit/>
            </a:bodyPr>
            <a:lstStyle>
              <a:lvl1pPr defTabSz="1279525">
                <a:lnSpc>
                  <a:spcPct val="90000"/>
                </a:lnSpc>
                <a:spcBef>
                  <a:spcPts val="1200"/>
                </a:spcBef>
                <a:buClr>
                  <a:schemeClr val="accent1"/>
                </a:buClr>
                <a:buSzPct val="85000"/>
                <a:buFont typeface="Wingdings" panose="05000000000000000000" pitchFamily="2" charset="2"/>
                <a:buChar char="§"/>
                <a:defRPr sz="2000">
                  <a:solidFill>
                    <a:schemeClr val="tx1"/>
                  </a:solidFill>
                  <a:latin typeface="Arial" panose="020B0604020202020204" pitchFamily="34" charset="0"/>
                </a:defRPr>
              </a:lvl1pPr>
              <a:lvl2pPr marL="742950" indent="-285750" defTabSz="1279525">
                <a:lnSpc>
                  <a:spcPct val="90000"/>
                </a:lnSpc>
                <a:spcBef>
                  <a:spcPts val="400"/>
                </a:spcBef>
                <a:spcAft>
                  <a:spcPts val="200"/>
                </a:spcAft>
                <a:buClr>
                  <a:schemeClr val="accent1"/>
                </a:buClr>
                <a:buSzPct val="85000"/>
                <a:buFont typeface="Wingdings" panose="05000000000000000000" pitchFamily="2" charset="2"/>
                <a:buChar char="§"/>
                <a:defRPr>
                  <a:solidFill>
                    <a:schemeClr val="tx1"/>
                  </a:solidFill>
                  <a:latin typeface="Arial" panose="020B0604020202020204" pitchFamily="34" charset="0"/>
                </a:defRPr>
              </a:lvl2pPr>
              <a:lvl3pPr marL="1143000" indent="-228600" defTabSz="1279525">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3pPr>
              <a:lvl4pPr marL="1600200" indent="-228600" defTabSz="1279525">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4pPr>
              <a:lvl5pPr marL="2057400" indent="-228600" defTabSz="1279525">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5pPr>
              <a:lvl6pPr marL="2514600" indent="-228600" defTabSz="1279525"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6pPr>
              <a:lvl7pPr marL="2971800" indent="-228600" defTabSz="1279525"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7pPr>
              <a:lvl8pPr marL="3429000" indent="-228600" defTabSz="1279525"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8pPr>
              <a:lvl9pPr marL="3886200" indent="-228600" defTabSz="1279525"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9pPr>
            </a:lstStyle>
            <a:p>
              <a:pPr eaLnBrk="1" hangingPunct="1">
                <a:lnSpc>
                  <a:spcPct val="100000"/>
                </a:lnSpc>
                <a:spcBef>
                  <a:spcPct val="0"/>
                </a:spcBef>
                <a:buClrTx/>
                <a:buSzTx/>
                <a:buFontTx/>
                <a:buNone/>
              </a:pPr>
              <a:r>
                <a:rPr lang="pt-PT" altLang="en-US" sz="2500" b="1">
                  <a:cs typeface="Arial" panose="020B0604020202020204" pitchFamily="34" charset="0"/>
                </a:rPr>
                <a:t>2.</a:t>
              </a:r>
              <a:r>
                <a:rPr lang="pt-PT" altLang="en-US" sz="2500">
                  <a:cs typeface="Arial" panose="020B0604020202020204" pitchFamily="34" charset="0"/>
                </a:rPr>
                <a:t> Hydromorphology</a:t>
              </a:r>
            </a:p>
          </p:txBody>
        </p:sp>
        <p:pic>
          <p:nvPicPr>
            <p:cNvPr id="43019" name="Imagem 17" descr="Morfologia_MA_vf.tif">
              <a:extLst>
                <a:ext uri="{FF2B5EF4-FFF2-40B4-BE49-F238E27FC236}">
                  <a16:creationId xmlns:a16="http://schemas.microsoft.com/office/drawing/2014/main" id="{EC127CCA-4585-4B39-811D-BF8F915BB5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8760"/>
            <a:stretch>
              <a:fillRect/>
            </a:stretch>
          </p:blipFill>
          <p:spPr bwMode="auto">
            <a:xfrm>
              <a:off x="4572000" y="508000"/>
              <a:ext cx="4278313" cy="2600325"/>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3020" name="Text Box 14">
              <a:extLst>
                <a:ext uri="{FF2B5EF4-FFF2-40B4-BE49-F238E27FC236}">
                  <a16:creationId xmlns:a16="http://schemas.microsoft.com/office/drawing/2014/main" id="{759F9438-9DBE-4C97-B026-5BE5B9E91E13}"/>
                </a:ext>
              </a:extLst>
            </p:cNvPr>
            <p:cNvSpPr txBox="1">
              <a:spLocks noChangeArrowheads="1"/>
            </p:cNvSpPr>
            <p:nvPr/>
          </p:nvSpPr>
          <p:spPr bwMode="auto">
            <a:xfrm>
              <a:off x="179388" y="3141663"/>
              <a:ext cx="3106737" cy="449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5306" tIns="32653" rIns="65306" bIns="32653">
              <a:spAutoFit/>
            </a:bodyPr>
            <a:lstStyle>
              <a:lvl1pPr defTabSz="1279525">
                <a:lnSpc>
                  <a:spcPct val="90000"/>
                </a:lnSpc>
                <a:spcBef>
                  <a:spcPts val="1200"/>
                </a:spcBef>
                <a:buClr>
                  <a:schemeClr val="accent1"/>
                </a:buClr>
                <a:buSzPct val="85000"/>
                <a:buFont typeface="Wingdings" panose="05000000000000000000" pitchFamily="2" charset="2"/>
                <a:buChar char="§"/>
                <a:defRPr sz="2000">
                  <a:solidFill>
                    <a:schemeClr val="tx1"/>
                  </a:solidFill>
                  <a:latin typeface="Arial" panose="020B0604020202020204" pitchFamily="34" charset="0"/>
                </a:defRPr>
              </a:lvl1pPr>
              <a:lvl2pPr marL="742950" indent="-285750" defTabSz="1279525">
                <a:lnSpc>
                  <a:spcPct val="90000"/>
                </a:lnSpc>
                <a:spcBef>
                  <a:spcPts val="400"/>
                </a:spcBef>
                <a:spcAft>
                  <a:spcPts val="200"/>
                </a:spcAft>
                <a:buClr>
                  <a:schemeClr val="accent1"/>
                </a:buClr>
                <a:buSzPct val="85000"/>
                <a:buFont typeface="Wingdings" panose="05000000000000000000" pitchFamily="2" charset="2"/>
                <a:buChar char="§"/>
                <a:defRPr>
                  <a:solidFill>
                    <a:schemeClr val="tx1"/>
                  </a:solidFill>
                  <a:latin typeface="Arial" panose="020B0604020202020204" pitchFamily="34" charset="0"/>
                </a:defRPr>
              </a:lvl2pPr>
              <a:lvl3pPr marL="1143000" indent="-228600" defTabSz="1279525">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3pPr>
              <a:lvl4pPr marL="1600200" indent="-228600" defTabSz="1279525">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4pPr>
              <a:lvl5pPr marL="2057400" indent="-228600" defTabSz="1279525">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5pPr>
              <a:lvl6pPr marL="2514600" indent="-228600" defTabSz="1279525"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6pPr>
              <a:lvl7pPr marL="2971800" indent="-228600" defTabSz="1279525"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7pPr>
              <a:lvl8pPr marL="3429000" indent="-228600" defTabSz="1279525"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8pPr>
              <a:lvl9pPr marL="3886200" indent="-228600" defTabSz="1279525"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9pPr>
            </a:lstStyle>
            <a:p>
              <a:pPr eaLnBrk="1" hangingPunct="1">
                <a:lnSpc>
                  <a:spcPct val="100000"/>
                </a:lnSpc>
                <a:spcBef>
                  <a:spcPct val="0"/>
                </a:spcBef>
                <a:buClrTx/>
                <a:buSzTx/>
                <a:buFontTx/>
                <a:buNone/>
              </a:pPr>
              <a:r>
                <a:rPr lang="pt-PT" altLang="en-US" sz="2500" b="1">
                  <a:cs typeface="Arial" panose="020B0604020202020204" pitchFamily="34" charset="0"/>
                </a:rPr>
                <a:t>3.</a:t>
              </a:r>
              <a:r>
                <a:rPr lang="pt-PT" altLang="en-US" sz="2500">
                  <a:cs typeface="Arial" panose="020B0604020202020204" pitchFamily="34" charset="0"/>
                </a:rPr>
                <a:t> Hydroconnectivity </a:t>
              </a:r>
            </a:p>
          </p:txBody>
        </p:sp>
        <p:pic>
          <p:nvPicPr>
            <p:cNvPr id="43021" name="Imagem 24" descr="Hidro_vf.tif">
              <a:extLst>
                <a:ext uri="{FF2B5EF4-FFF2-40B4-BE49-F238E27FC236}">
                  <a16:creationId xmlns:a16="http://schemas.microsoft.com/office/drawing/2014/main" id="{A4380DC3-199E-407B-AEC1-33199AE424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2904"/>
            <a:stretch>
              <a:fillRect/>
            </a:stretch>
          </p:blipFill>
          <p:spPr bwMode="auto">
            <a:xfrm>
              <a:off x="246063" y="3590925"/>
              <a:ext cx="4295775" cy="2717800"/>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3022" name="Imagem 25" descr="KT_Natural_B.tif">
              <a:extLst>
                <a:ext uri="{FF2B5EF4-FFF2-40B4-BE49-F238E27FC236}">
                  <a16:creationId xmlns:a16="http://schemas.microsoft.com/office/drawing/2014/main" id="{568FD2F0-77B3-4F4E-ABCE-4A04EDEE82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b="2881"/>
            <a:stretch>
              <a:fillRect/>
            </a:stretch>
          </p:blipFill>
          <p:spPr bwMode="auto">
            <a:xfrm>
              <a:off x="4710113" y="3568700"/>
              <a:ext cx="4248150"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3" name="Text Box 12">
              <a:extLst>
                <a:ext uri="{FF2B5EF4-FFF2-40B4-BE49-F238E27FC236}">
                  <a16:creationId xmlns:a16="http://schemas.microsoft.com/office/drawing/2014/main" id="{B449A39A-5A34-4FD3-9658-9CFB2AF3A20E}"/>
                </a:ext>
              </a:extLst>
            </p:cNvPr>
            <p:cNvSpPr txBox="1">
              <a:spLocks noChangeArrowheads="1"/>
            </p:cNvSpPr>
            <p:nvPr/>
          </p:nvSpPr>
          <p:spPr bwMode="auto">
            <a:xfrm>
              <a:off x="4973638" y="3108325"/>
              <a:ext cx="3767137"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5306" tIns="32653" rIns="65306" bIns="32653">
              <a:spAutoFit/>
            </a:bodyPr>
            <a:lstStyle>
              <a:lvl1pPr defTabSz="1279525">
                <a:lnSpc>
                  <a:spcPct val="90000"/>
                </a:lnSpc>
                <a:spcBef>
                  <a:spcPts val="1200"/>
                </a:spcBef>
                <a:buClr>
                  <a:schemeClr val="accent1"/>
                </a:buClr>
                <a:buSzPct val="85000"/>
                <a:buFont typeface="Wingdings" panose="05000000000000000000" pitchFamily="2" charset="2"/>
                <a:buChar char="§"/>
                <a:defRPr sz="2000">
                  <a:solidFill>
                    <a:schemeClr val="tx1"/>
                  </a:solidFill>
                  <a:latin typeface="Arial" panose="020B0604020202020204" pitchFamily="34" charset="0"/>
                </a:defRPr>
              </a:lvl1pPr>
              <a:lvl2pPr marL="742950" indent="-285750" defTabSz="1279525">
                <a:lnSpc>
                  <a:spcPct val="90000"/>
                </a:lnSpc>
                <a:spcBef>
                  <a:spcPts val="400"/>
                </a:spcBef>
                <a:spcAft>
                  <a:spcPts val="200"/>
                </a:spcAft>
                <a:buClr>
                  <a:schemeClr val="accent1"/>
                </a:buClr>
                <a:buSzPct val="85000"/>
                <a:buFont typeface="Wingdings" panose="05000000000000000000" pitchFamily="2" charset="2"/>
                <a:buChar char="§"/>
                <a:defRPr>
                  <a:solidFill>
                    <a:schemeClr val="tx1"/>
                  </a:solidFill>
                  <a:latin typeface="Arial" panose="020B0604020202020204" pitchFamily="34" charset="0"/>
                </a:defRPr>
              </a:lvl2pPr>
              <a:lvl3pPr marL="1143000" indent="-228600" defTabSz="1279525">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3pPr>
              <a:lvl4pPr marL="1600200" indent="-228600" defTabSz="1279525">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4pPr>
              <a:lvl5pPr marL="2057400" indent="-228600" defTabSz="1279525">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5pPr>
              <a:lvl6pPr marL="2514600" indent="-228600" defTabSz="1279525"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6pPr>
              <a:lvl7pPr marL="2971800" indent="-228600" defTabSz="1279525"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7pPr>
              <a:lvl8pPr marL="3429000" indent="-228600" defTabSz="1279525"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8pPr>
              <a:lvl9pPr marL="3886200" indent="-228600" defTabSz="1279525"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9pPr>
            </a:lstStyle>
            <a:p>
              <a:pPr eaLnBrk="1" hangingPunct="1">
                <a:lnSpc>
                  <a:spcPct val="100000"/>
                </a:lnSpc>
                <a:spcBef>
                  <a:spcPct val="0"/>
                </a:spcBef>
                <a:buClrTx/>
                <a:buSzTx/>
                <a:buFontTx/>
                <a:buNone/>
              </a:pPr>
              <a:r>
                <a:rPr lang="pt-PT" altLang="en-US" sz="2500" b="1">
                  <a:cs typeface="Arial" panose="020B0604020202020204" pitchFamily="34" charset="0"/>
                </a:rPr>
                <a:t>PES – pre-classification</a:t>
              </a:r>
              <a:endParaRPr lang="pt-PT" altLang="en-US" sz="2500">
                <a:cs typeface="Arial" panose="020B0604020202020204" pitchFamily="34" charset="0"/>
              </a:endParaRPr>
            </a:p>
          </p:txBody>
        </p:sp>
      </p:grpSp>
      <p:sp>
        <p:nvSpPr>
          <p:cNvPr id="3" name="Oval 2">
            <a:extLst>
              <a:ext uri="{FF2B5EF4-FFF2-40B4-BE49-F238E27FC236}">
                <a16:creationId xmlns:a16="http://schemas.microsoft.com/office/drawing/2014/main" id="{10E904B7-807B-4020-9782-305F33491068}"/>
              </a:ext>
            </a:extLst>
          </p:cNvPr>
          <p:cNvSpPr/>
          <p:nvPr/>
        </p:nvSpPr>
        <p:spPr>
          <a:xfrm>
            <a:off x="4032250" y="1646239"/>
            <a:ext cx="287338" cy="39528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sp>
        <p:nvSpPr>
          <p:cNvPr id="12" name="Oval 11">
            <a:extLst>
              <a:ext uri="{FF2B5EF4-FFF2-40B4-BE49-F238E27FC236}">
                <a16:creationId xmlns:a16="http://schemas.microsoft.com/office/drawing/2014/main" id="{7E385D9E-EF7A-4D4C-88A6-D2AA4B0ED521}"/>
              </a:ext>
            </a:extLst>
          </p:cNvPr>
          <p:cNvSpPr/>
          <p:nvPr/>
        </p:nvSpPr>
        <p:spPr>
          <a:xfrm>
            <a:off x="8543926" y="4702175"/>
            <a:ext cx="288925" cy="39528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sp>
        <p:nvSpPr>
          <p:cNvPr id="13" name="Oval 12">
            <a:extLst>
              <a:ext uri="{FF2B5EF4-FFF2-40B4-BE49-F238E27FC236}">
                <a16:creationId xmlns:a16="http://schemas.microsoft.com/office/drawing/2014/main" id="{E89041FF-45D2-4B49-8FCC-6173DE91B42F}"/>
              </a:ext>
            </a:extLst>
          </p:cNvPr>
          <p:cNvSpPr/>
          <p:nvPr/>
        </p:nvSpPr>
        <p:spPr>
          <a:xfrm>
            <a:off x="8399464" y="1625600"/>
            <a:ext cx="288925" cy="3937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sp>
        <p:nvSpPr>
          <p:cNvPr id="14" name="Oval 13">
            <a:extLst>
              <a:ext uri="{FF2B5EF4-FFF2-40B4-BE49-F238E27FC236}">
                <a16:creationId xmlns:a16="http://schemas.microsoft.com/office/drawing/2014/main" id="{AB6F1913-60C7-49B4-B8F9-DAA68330958A}"/>
              </a:ext>
            </a:extLst>
          </p:cNvPr>
          <p:cNvSpPr/>
          <p:nvPr/>
        </p:nvSpPr>
        <p:spPr>
          <a:xfrm>
            <a:off x="4079875" y="4797425"/>
            <a:ext cx="287338" cy="39528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pic>
        <p:nvPicPr>
          <p:cNvPr id="15" name="Picture 11">
            <a:extLst>
              <a:ext uri="{FF2B5EF4-FFF2-40B4-BE49-F238E27FC236}">
                <a16:creationId xmlns:a16="http://schemas.microsoft.com/office/drawing/2014/main" id="{DBD94870-EA91-4614-92FC-D47940357976}"/>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62739" y="6335714"/>
            <a:ext cx="338137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ox(i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058" name="Group 1">
            <a:extLst>
              <a:ext uri="{FF2B5EF4-FFF2-40B4-BE49-F238E27FC236}">
                <a16:creationId xmlns:a16="http://schemas.microsoft.com/office/drawing/2014/main" id="{D8F6C099-C19A-41BD-BA5F-79E92D6108A5}"/>
              </a:ext>
            </a:extLst>
          </p:cNvPr>
          <p:cNvGrpSpPr>
            <a:grpSpLocks/>
          </p:cNvGrpSpPr>
          <p:nvPr/>
        </p:nvGrpSpPr>
        <p:grpSpPr bwMode="auto">
          <a:xfrm>
            <a:off x="4530726" y="3716339"/>
            <a:ext cx="5688013" cy="1449387"/>
            <a:chOff x="3733800" y="4887912"/>
            <a:chExt cx="5486400" cy="1605032"/>
          </a:xfrm>
        </p:grpSpPr>
        <p:sp>
          <p:nvSpPr>
            <p:cNvPr id="3" name="Text Box 11">
              <a:extLst>
                <a:ext uri="{FF2B5EF4-FFF2-40B4-BE49-F238E27FC236}">
                  <a16:creationId xmlns:a16="http://schemas.microsoft.com/office/drawing/2014/main" id="{E0547DE0-EA84-44F3-9FAB-41BE6303D493}"/>
                </a:ext>
              </a:extLst>
            </p:cNvPr>
            <p:cNvSpPr txBox="1">
              <a:spLocks noChangeArrowheads="1"/>
            </p:cNvSpPr>
            <p:nvPr/>
          </p:nvSpPr>
          <p:spPr bwMode="auto">
            <a:xfrm>
              <a:off x="3791987" y="4887912"/>
              <a:ext cx="3760703" cy="409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1279525" eaLnBrk="0" hangingPunct="0">
                <a:defRPr sz="2500">
                  <a:solidFill>
                    <a:schemeClr val="tx1"/>
                  </a:solidFill>
                  <a:latin typeface="Arial" charset="0"/>
                  <a:cs typeface="Arial" charset="0"/>
                </a:defRPr>
              </a:lvl1pPr>
              <a:lvl2pPr marL="742950" indent="-285750" defTabSz="1279525" eaLnBrk="0" hangingPunct="0">
                <a:defRPr sz="2500">
                  <a:solidFill>
                    <a:schemeClr val="tx1"/>
                  </a:solidFill>
                  <a:latin typeface="Arial" charset="0"/>
                  <a:cs typeface="Arial" charset="0"/>
                </a:defRPr>
              </a:lvl2pPr>
              <a:lvl3pPr marL="1143000" indent="-228600" defTabSz="1279525" eaLnBrk="0" hangingPunct="0">
                <a:defRPr sz="2500">
                  <a:solidFill>
                    <a:schemeClr val="tx1"/>
                  </a:solidFill>
                  <a:latin typeface="Arial" charset="0"/>
                  <a:cs typeface="Arial" charset="0"/>
                </a:defRPr>
              </a:lvl3pPr>
              <a:lvl4pPr marL="1600200" indent="-228600" defTabSz="1279525" eaLnBrk="0" hangingPunct="0">
                <a:defRPr sz="2500">
                  <a:solidFill>
                    <a:schemeClr val="tx1"/>
                  </a:solidFill>
                  <a:latin typeface="Arial" charset="0"/>
                  <a:cs typeface="Arial" charset="0"/>
                </a:defRPr>
              </a:lvl4pPr>
              <a:lvl5pPr marL="2057400" indent="-228600" defTabSz="1279525" eaLnBrk="0" hangingPunct="0">
                <a:defRPr sz="2500">
                  <a:solidFill>
                    <a:schemeClr val="tx1"/>
                  </a:solidFill>
                  <a:latin typeface="Arial" charset="0"/>
                  <a:cs typeface="Arial" charset="0"/>
                </a:defRPr>
              </a:lvl5pPr>
              <a:lvl6pPr marL="2514600" indent="-228600" defTabSz="1279525" eaLnBrk="0" fontAlgn="base" hangingPunct="0">
                <a:spcBef>
                  <a:spcPct val="0"/>
                </a:spcBef>
                <a:spcAft>
                  <a:spcPct val="0"/>
                </a:spcAft>
                <a:defRPr sz="2500">
                  <a:solidFill>
                    <a:schemeClr val="tx1"/>
                  </a:solidFill>
                  <a:latin typeface="Arial" charset="0"/>
                  <a:cs typeface="Arial" charset="0"/>
                </a:defRPr>
              </a:lvl6pPr>
              <a:lvl7pPr marL="2971800" indent="-228600" defTabSz="1279525" eaLnBrk="0" fontAlgn="base" hangingPunct="0">
                <a:spcBef>
                  <a:spcPct val="0"/>
                </a:spcBef>
                <a:spcAft>
                  <a:spcPct val="0"/>
                </a:spcAft>
                <a:defRPr sz="2500">
                  <a:solidFill>
                    <a:schemeClr val="tx1"/>
                  </a:solidFill>
                  <a:latin typeface="Arial" charset="0"/>
                  <a:cs typeface="Arial" charset="0"/>
                </a:defRPr>
              </a:lvl7pPr>
              <a:lvl8pPr marL="3429000" indent="-228600" defTabSz="1279525" eaLnBrk="0" fontAlgn="base" hangingPunct="0">
                <a:spcBef>
                  <a:spcPct val="0"/>
                </a:spcBef>
                <a:spcAft>
                  <a:spcPct val="0"/>
                </a:spcAft>
                <a:defRPr sz="2500">
                  <a:solidFill>
                    <a:schemeClr val="tx1"/>
                  </a:solidFill>
                  <a:latin typeface="Arial" charset="0"/>
                  <a:cs typeface="Arial" charset="0"/>
                </a:defRPr>
              </a:lvl8pPr>
              <a:lvl9pPr marL="3886200" indent="-228600" defTabSz="1279525" eaLnBrk="0" fontAlgn="base" hangingPunct="0">
                <a:spcBef>
                  <a:spcPct val="0"/>
                </a:spcBef>
                <a:spcAft>
                  <a:spcPct val="0"/>
                </a:spcAft>
                <a:defRPr sz="2500">
                  <a:solidFill>
                    <a:schemeClr val="tx1"/>
                  </a:solidFill>
                  <a:latin typeface="Arial" charset="0"/>
                  <a:cs typeface="Arial" charset="0"/>
                </a:defRPr>
              </a:lvl9pPr>
            </a:lstStyle>
            <a:p>
              <a:pPr eaLnBrk="1" hangingPunct="1">
                <a:defRPr/>
              </a:pPr>
              <a:r>
                <a:rPr lang="pt-PT" sz="1800" b="1" dirty="0"/>
                <a:t>Macro-invertebrates</a:t>
              </a:r>
              <a:r>
                <a:rPr lang="pt-PT" sz="1800" dirty="0"/>
                <a:t> (IPTI</a:t>
              </a:r>
              <a:r>
                <a:rPr lang="pt-PT" sz="1050" dirty="0"/>
                <a:t>N</a:t>
              </a:r>
              <a:r>
                <a:rPr lang="pt-PT" sz="1800" dirty="0"/>
                <a:t>, IPTI</a:t>
              </a:r>
              <a:r>
                <a:rPr lang="pt-PT" sz="1050" dirty="0"/>
                <a:t>S</a:t>
              </a:r>
              <a:r>
                <a:rPr lang="pt-PT" sz="1800" dirty="0"/>
                <a:t>)</a:t>
              </a:r>
            </a:p>
          </p:txBody>
        </p:sp>
        <p:sp>
          <p:nvSpPr>
            <p:cNvPr id="45072" name="Rectangle 15">
              <a:extLst>
                <a:ext uri="{FF2B5EF4-FFF2-40B4-BE49-F238E27FC236}">
                  <a16:creationId xmlns:a16="http://schemas.microsoft.com/office/drawing/2014/main" id="{31B6353D-EF2A-4E0E-BEBB-6EDA74F80D4E}"/>
                </a:ext>
              </a:extLst>
            </p:cNvPr>
            <p:cNvSpPr>
              <a:spLocks noChangeArrowheads="1"/>
            </p:cNvSpPr>
            <p:nvPr/>
          </p:nvSpPr>
          <p:spPr bwMode="auto">
            <a:xfrm>
              <a:off x="3733800" y="5470525"/>
              <a:ext cx="3657600" cy="1022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a:defRPr>
                  <a:solidFill>
                    <a:schemeClr val="tx1"/>
                  </a:solidFill>
                  <a:latin typeface="Arial" panose="020B0604020202020204" pitchFamily="34" charset="0"/>
                </a:defRPr>
              </a:lvl1pPr>
              <a:lvl2pPr marL="742950" indent="-285750" defTabSz="1279525">
                <a:defRPr>
                  <a:solidFill>
                    <a:schemeClr val="tx1"/>
                  </a:solidFill>
                  <a:latin typeface="Arial" panose="020B0604020202020204" pitchFamily="34" charset="0"/>
                </a:defRPr>
              </a:lvl2pPr>
              <a:lvl3pPr marL="1143000" indent="-228600" defTabSz="1279525">
                <a:defRPr>
                  <a:solidFill>
                    <a:schemeClr val="tx1"/>
                  </a:solidFill>
                  <a:latin typeface="Arial" panose="020B0604020202020204" pitchFamily="34" charset="0"/>
                </a:defRPr>
              </a:lvl3pPr>
              <a:lvl4pPr marL="1600200" indent="-228600" defTabSz="1279525">
                <a:defRPr>
                  <a:solidFill>
                    <a:schemeClr val="tx1"/>
                  </a:solidFill>
                  <a:latin typeface="Arial" panose="020B0604020202020204" pitchFamily="34" charset="0"/>
                </a:defRPr>
              </a:lvl4pPr>
              <a:lvl5pPr marL="2057400" indent="-228600" defTabSz="1279525">
                <a:defRPr>
                  <a:solidFill>
                    <a:schemeClr val="tx1"/>
                  </a:solidFill>
                  <a:latin typeface="Arial" panose="020B0604020202020204" pitchFamily="34" charset="0"/>
                </a:defRPr>
              </a:lvl5pPr>
              <a:lvl6pPr marL="2514600" indent="-228600" defTabSz="1279525" eaLnBrk="0" fontAlgn="base" hangingPunct="0">
                <a:spcBef>
                  <a:spcPct val="0"/>
                </a:spcBef>
                <a:spcAft>
                  <a:spcPct val="0"/>
                </a:spcAft>
                <a:defRPr>
                  <a:solidFill>
                    <a:schemeClr val="tx1"/>
                  </a:solidFill>
                  <a:latin typeface="Arial" panose="020B0604020202020204" pitchFamily="34" charset="0"/>
                </a:defRPr>
              </a:lvl6pPr>
              <a:lvl7pPr marL="2971800" indent="-228600" defTabSz="1279525" eaLnBrk="0" fontAlgn="base" hangingPunct="0">
                <a:spcBef>
                  <a:spcPct val="0"/>
                </a:spcBef>
                <a:spcAft>
                  <a:spcPct val="0"/>
                </a:spcAft>
                <a:defRPr>
                  <a:solidFill>
                    <a:schemeClr val="tx1"/>
                  </a:solidFill>
                  <a:latin typeface="Arial" panose="020B0604020202020204" pitchFamily="34" charset="0"/>
                </a:defRPr>
              </a:lvl7pPr>
              <a:lvl8pPr marL="3429000" indent="-228600" defTabSz="1279525" eaLnBrk="0" fontAlgn="base" hangingPunct="0">
                <a:spcBef>
                  <a:spcPct val="0"/>
                </a:spcBef>
                <a:spcAft>
                  <a:spcPct val="0"/>
                </a:spcAft>
                <a:defRPr>
                  <a:solidFill>
                    <a:schemeClr val="tx1"/>
                  </a:solidFill>
                  <a:latin typeface="Arial" panose="020B0604020202020204" pitchFamily="34" charset="0"/>
                </a:defRPr>
              </a:lvl8pPr>
              <a:lvl9pPr marL="3886200" indent="-228600" defTabSz="1279525" eaLnBrk="0" fontAlgn="base" hangingPunct="0">
                <a:spcBef>
                  <a:spcPct val="0"/>
                </a:spcBef>
                <a:spcAft>
                  <a:spcPct val="0"/>
                </a:spcAft>
                <a:defRPr>
                  <a:solidFill>
                    <a:schemeClr val="tx1"/>
                  </a:solidFill>
                  <a:latin typeface="Arial" panose="020B0604020202020204" pitchFamily="34" charset="0"/>
                </a:defRPr>
              </a:lvl9pPr>
            </a:lstStyle>
            <a:p>
              <a:r>
                <a:rPr lang="pt-PT" altLang="en-US"/>
                <a:t>Describes gradients of organic degradation and morphological changes</a:t>
              </a:r>
            </a:p>
          </p:txBody>
        </p:sp>
        <p:pic>
          <p:nvPicPr>
            <p:cNvPr id="45073" name="Picture 33">
              <a:extLst>
                <a:ext uri="{FF2B5EF4-FFF2-40B4-BE49-F238E27FC236}">
                  <a16:creationId xmlns:a16="http://schemas.microsoft.com/office/drawing/2014/main" id="{732E0645-334D-436A-ABD8-B6FC459722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5360987"/>
              <a:ext cx="1828800"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5059" name="Group 5">
            <a:extLst>
              <a:ext uri="{FF2B5EF4-FFF2-40B4-BE49-F238E27FC236}">
                <a16:creationId xmlns:a16="http://schemas.microsoft.com/office/drawing/2014/main" id="{B959A4D6-D9DB-40A3-BDF5-231A50D331F3}"/>
              </a:ext>
            </a:extLst>
          </p:cNvPr>
          <p:cNvGrpSpPr>
            <a:grpSpLocks/>
          </p:cNvGrpSpPr>
          <p:nvPr/>
        </p:nvGrpSpPr>
        <p:grpSpPr bwMode="auto">
          <a:xfrm>
            <a:off x="1919288" y="2454276"/>
            <a:ext cx="5737468" cy="877459"/>
            <a:chOff x="2449513" y="2960746"/>
            <a:chExt cx="7955963" cy="1307533"/>
          </a:xfrm>
        </p:grpSpPr>
        <p:sp>
          <p:nvSpPr>
            <p:cNvPr id="45068" name="Text Box 10">
              <a:extLst>
                <a:ext uri="{FF2B5EF4-FFF2-40B4-BE49-F238E27FC236}">
                  <a16:creationId xmlns:a16="http://schemas.microsoft.com/office/drawing/2014/main" id="{F4A62B0D-CDF8-4E1A-AB65-385C1E156D1C}"/>
                </a:ext>
              </a:extLst>
            </p:cNvPr>
            <p:cNvSpPr txBox="1">
              <a:spLocks noChangeArrowheads="1"/>
            </p:cNvSpPr>
            <p:nvPr/>
          </p:nvSpPr>
          <p:spPr bwMode="auto">
            <a:xfrm>
              <a:off x="2449513" y="3108325"/>
              <a:ext cx="3966498" cy="71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a:lnSpc>
                  <a:spcPct val="90000"/>
                </a:lnSpc>
                <a:spcBef>
                  <a:spcPts val="1200"/>
                </a:spcBef>
                <a:buClr>
                  <a:schemeClr val="accent1"/>
                </a:buClr>
                <a:buSzPct val="85000"/>
                <a:buFont typeface="Wingdings" panose="05000000000000000000" pitchFamily="2" charset="2"/>
                <a:buChar char="§"/>
                <a:defRPr sz="2000">
                  <a:solidFill>
                    <a:schemeClr val="tx1"/>
                  </a:solidFill>
                  <a:latin typeface="Arial" panose="020B0604020202020204" pitchFamily="34" charset="0"/>
                </a:defRPr>
              </a:lvl1pPr>
              <a:lvl2pPr marL="742950" indent="-285750" defTabSz="1279525">
                <a:lnSpc>
                  <a:spcPct val="90000"/>
                </a:lnSpc>
                <a:spcBef>
                  <a:spcPts val="400"/>
                </a:spcBef>
                <a:spcAft>
                  <a:spcPts val="200"/>
                </a:spcAft>
                <a:buClr>
                  <a:schemeClr val="accent1"/>
                </a:buClr>
                <a:buSzPct val="85000"/>
                <a:buFont typeface="Wingdings" panose="05000000000000000000" pitchFamily="2" charset="2"/>
                <a:buChar char="§"/>
                <a:defRPr>
                  <a:solidFill>
                    <a:schemeClr val="tx1"/>
                  </a:solidFill>
                  <a:latin typeface="Arial" panose="020B0604020202020204" pitchFamily="34" charset="0"/>
                </a:defRPr>
              </a:lvl2pPr>
              <a:lvl3pPr marL="1143000" indent="-228600" defTabSz="1279525">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3pPr>
              <a:lvl4pPr marL="1600200" indent="-228600" defTabSz="1279525">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4pPr>
              <a:lvl5pPr marL="2057400" indent="-228600" defTabSz="1279525">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5pPr>
              <a:lvl6pPr marL="2514600" indent="-228600" defTabSz="1279525"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6pPr>
              <a:lvl7pPr marL="2971800" indent="-228600" defTabSz="1279525"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7pPr>
              <a:lvl8pPr marL="3429000" indent="-228600" defTabSz="1279525"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8pPr>
              <a:lvl9pPr marL="3886200" indent="-228600" defTabSz="1279525"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9pPr>
            </a:lstStyle>
            <a:p>
              <a:pPr eaLnBrk="1" hangingPunct="1">
                <a:lnSpc>
                  <a:spcPct val="100000"/>
                </a:lnSpc>
                <a:spcBef>
                  <a:spcPct val="0"/>
                </a:spcBef>
                <a:buClrTx/>
                <a:buSzTx/>
                <a:buFontTx/>
                <a:buNone/>
              </a:pPr>
              <a:r>
                <a:rPr lang="pt-PT" altLang="en-US" sz="1600" b="1">
                  <a:cs typeface="Arial" panose="020B0604020202020204" pitchFamily="34" charset="0"/>
                </a:rPr>
                <a:t>Diatoms</a:t>
              </a:r>
              <a:r>
                <a:rPr lang="pt-PT" altLang="en-US" sz="2500">
                  <a:cs typeface="Arial" panose="020B0604020202020204" pitchFamily="34" charset="0"/>
                </a:rPr>
                <a:t> </a:t>
              </a:r>
              <a:r>
                <a:rPr lang="pt-PT" altLang="en-US" sz="1800">
                  <a:cs typeface="Arial" panose="020B0604020202020204" pitchFamily="34" charset="0"/>
                </a:rPr>
                <a:t>(CEE, IPIS)</a:t>
              </a:r>
            </a:p>
          </p:txBody>
        </p:sp>
        <p:sp>
          <p:nvSpPr>
            <p:cNvPr id="45069" name="Rectangle 14">
              <a:extLst>
                <a:ext uri="{FF2B5EF4-FFF2-40B4-BE49-F238E27FC236}">
                  <a16:creationId xmlns:a16="http://schemas.microsoft.com/office/drawing/2014/main" id="{D76E1765-C653-4984-B291-52D57AFB1B26}"/>
                </a:ext>
              </a:extLst>
            </p:cNvPr>
            <p:cNvSpPr>
              <a:spLocks noChangeArrowheads="1"/>
            </p:cNvSpPr>
            <p:nvPr/>
          </p:nvSpPr>
          <p:spPr bwMode="auto">
            <a:xfrm>
              <a:off x="2449513" y="3717924"/>
              <a:ext cx="7955963" cy="550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1279525">
                <a:defRPr>
                  <a:solidFill>
                    <a:schemeClr val="tx1"/>
                  </a:solidFill>
                  <a:latin typeface="Arial" panose="020B0604020202020204" pitchFamily="34" charset="0"/>
                </a:defRPr>
              </a:lvl1pPr>
              <a:lvl2pPr marL="742950" indent="-285750" defTabSz="1279525">
                <a:defRPr>
                  <a:solidFill>
                    <a:schemeClr val="tx1"/>
                  </a:solidFill>
                  <a:latin typeface="Arial" panose="020B0604020202020204" pitchFamily="34" charset="0"/>
                </a:defRPr>
              </a:lvl2pPr>
              <a:lvl3pPr marL="1143000" indent="-228600" defTabSz="1279525">
                <a:defRPr>
                  <a:solidFill>
                    <a:schemeClr val="tx1"/>
                  </a:solidFill>
                  <a:latin typeface="Arial" panose="020B0604020202020204" pitchFamily="34" charset="0"/>
                </a:defRPr>
              </a:lvl3pPr>
              <a:lvl4pPr marL="1600200" indent="-228600" defTabSz="1279525">
                <a:defRPr>
                  <a:solidFill>
                    <a:schemeClr val="tx1"/>
                  </a:solidFill>
                  <a:latin typeface="Arial" panose="020B0604020202020204" pitchFamily="34" charset="0"/>
                </a:defRPr>
              </a:lvl4pPr>
              <a:lvl5pPr marL="2057400" indent="-228600" defTabSz="1279525">
                <a:defRPr>
                  <a:solidFill>
                    <a:schemeClr val="tx1"/>
                  </a:solidFill>
                  <a:latin typeface="Arial" panose="020B0604020202020204" pitchFamily="34" charset="0"/>
                </a:defRPr>
              </a:lvl5pPr>
              <a:lvl6pPr marL="2514600" indent="-228600" defTabSz="1279525" eaLnBrk="0" fontAlgn="base" hangingPunct="0">
                <a:spcBef>
                  <a:spcPct val="0"/>
                </a:spcBef>
                <a:spcAft>
                  <a:spcPct val="0"/>
                </a:spcAft>
                <a:defRPr>
                  <a:solidFill>
                    <a:schemeClr val="tx1"/>
                  </a:solidFill>
                  <a:latin typeface="Arial" panose="020B0604020202020204" pitchFamily="34" charset="0"/>
                </a:defRPr>
              </a:lvl6pPr>
              <a:lvl7pPr marL="2971800" indent="-228600" defTabSz="1279525" eaLnBrk="0" fontAlgn="base" hangingPunct="0">
                <a:spcBef>
                  <a:spcPct val="0"/>
                </a:spcBef>
                <a:spcAft>
                  <a:spcPct val="0"/>
                </a:spcAft>
                <a:defRPr>
                  <a:solidFill>
                    <a:schemeClr val="tx1"/>
                  </a:solidFill>
                  <a:latin typeface="Arial" panose="020B0604020202020204" pitchFamily="34" charset="0"/>
                </a:defRPr>
              </a:lvl7pPr>
              <a:lvl8pPr marL="3429000" indent="-228600" defTabSz="1279525" eaLnBrk="0" fontAlgn="base" hangingPunct="0">
                <a:spcBef>
                  <a:spcPct val="0"/>
                </a:spcBef>
                <a:spcAft>
                  <a:spcPct val="0"/>
                </a:spcAft>
                <a:defRPr>
                  <a:solidFill>
                    <a:schemeClr val="tx1"/>
                  </a:solidFill>
                  <a:latin typeface="Arial" panose="020B0604020202020204" pitchFamily="34" charset="0"/>
                </a:defRPr>
              </a:lvl8pPr>
              <a:lvl9pPr marL="3886200" indent="-228600" defTabSz="1279525" eaLnBrk="0" fontAlgn="base" hangingPunct="0">
                <a:spcBef>
                  <a:spcPct val="0"/>
                </a:spcBef>
                <a:spcAft>
                  <a:spcPct val="0"/>
                </a:spcAft>
                <a:defRPr>
                  <a:solidFill>
                    <a:schemeClr val="tx1"/>
                  </a:solidFill>
                  <a:latin typeface="Arial" panose="020B0604020202020204" pitchFamily="34" charset="0"/>
                </a:defRPr>
              </a:lvl9pPr>
            </a:lstStyle>
            <a:p>
              <a:r>
                <a:rPr lang="pt-PT" altLang="en-US"/>
                <a:t>Describes gradients of organic and inorganic pollution </a:t>
              </a:r>
            </a:p>
          </p:txBody>
        </p:sp>
        <p:pic>
          <p:nvPicPr>
            <p:cNvPr id="45070" name="Picture 34">
              <a:extLst>
                <a:ext uri="{FF2B5EF4-FFF2-40B4-BE49-F238E27FC236}">
                  <a16:creationId xmlns:a16="http://schemas.microsoft.com/office/drawing/2014/main" id="{F71AD413-1C17-4972-B554-641DC1AEC8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5126" y="2960746"/>
              <a:ext cx="2133600" cy="792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5060" name="Group 9">
            <a:extLst>
              <a:ext uri="{FF2B5EF4-FFF2-40B4-BE49-F238E27FC236}">
                <a16:creationId xmlns:a16="http://schemas.microsoft.com/office/drawing/2014/main" id="{13567741-FAB7-424F-ADEC-784B6AD0CC56}"/>
              </a:ext>
            </a:extLst>
          </p:cNvPr>
          <p:cNvGrpSpPr>
            <a:grpSpLocks/>
          </p:cNvGrpSpPr>
          <p:nvPr/>
        </p:nvGrpSpPr>
        <p:grpSpPr bwMode="auto">
          <a:xfrm>
            <a:off x="2063751" y="5135564"/>
            <a:ext cx="5808663" cy="992187"/>
            <a:chOff x="4864100" y="7409119"/>
            <a:chExt cx="7657201" cy="1092898"/>
          </a:xfrm>
        </p:grpSpPr>
        <p:sp>
          <p:nvSpPr>
            <p:cNvPr id="45065" name="Text Box 12">
              <a:extLst>
                <a:ext uri="{FF2B5EF4-FFF2-40B4-BE49-F238E27FC236}">
                  <a16:creationId xmlns:a16="http://schemas.microsoft.com/office/drawing/2014/main" id="{86FEDA06-B721-4EB9-B757-7385696F4CD9}"/>
                </a:ext>
              </a:extLst>
            </p:cNvPr>
            <p:cNvSpPr txBox="1">
              <a:spLocks noChangeArrowheads="1"/>
            </p:cNvSpPr>
            <p:nvPr/>
          </p:nvSpPr>
          <p:spPr bwMode="auto">
            <a:xfrm>
              <a:off x="4873988" y="7409119"/>
              <a:ext cx="2018485" cy="406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1279525">
                <a:lnSpc>
                  <a:spcPct val="90000"/>
                </a:lnSpc>
                <a:spcBef>
                  <a:spcPts val="1200"/>
                </a:spcBef>
                <a:buClr>
                  <a:schemeClr val="accent1"/>
                </a:buClr>
                <a:buSzPct val="85000"/>
                <a:buFont typeface="Wingdings" panose="05000000000000000000" pitchFamily="2" charset="2"/>
                <a:buChar char="§"/>
                <a:defRPr sz="2000">
                  <a:solidFill>
                    <a:schemeClr val="tx1"/>
                  </a:solidFill>
                  <a:latin typeface="Arial" panose="020B0604020202020204" pitchFamily="34" charset="0"/>
                </a:defRPr>
              </a:lvl1pPr>
              <a:lvl2pPr marL="742950" indent="-285750" defTabSz="1279525">
                <a:lnSpc>
                  <a:spcPct val="90000"/>
                </a:lnSpc>
                <a:spcBef>
                  <a:spcPts val="400"/>
                </a:spcBef>
                <a:spcAft>
                  <a:spcPts val="200"/>
                </a:spcAft>
                <a:buClr>
                  <a:schemeClr val="accent1"/>
                </a:buClr>
                <a:buSzPct val="85000"/>
                <a:buFont typeface="Wingdings" panose="05000000000000000000" pitchFamily="2" charset="2"/>
                <a:buChar char="§"/>
                <a:defRPr>
                  <a:solidFill>
                    <a:schemeClr val="tx1"/>
                  </a:solidFill>
                  <a:latin typeface="Arial" panose="020B0604020202020204" pitchFamily="34" charset="0"/>
                </a:defRPr>
              </a:lvl2pPr>
              <a:lvl3pPr marL="1143000" indent="-228600" defTabSz="1279525">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3pPr>
              <a:lvl4pPr marL="1600200" indent="-228600" defTabSz="1279525">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4pPr>
              <a:lvl5pPr marL="2057400" indent="-228600" defTabSz="1279525">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5pPr>
              <a:lvl6pPr marL="2514600" indent="-228600" defTabSz="1279525"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6pPr>
              <a:lvl7pPr marL="2971800" indent="-228600" defTabSz="1279525"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7pPr>
              <a:lvl8pPr marL="3429000" indent="-228600" defTabSz="1279525"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8pPr>
              <a:lvl9pPr marL="3886200" indent="-228600" defTabSz="1279525"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9pPr>
            </a:lstStyle>
            <a:p>
              <a:pPr eaLnBrk="1" hangingPunct="1">
                <a:lnSpc>
                  <a:spcPct val="100000"/>
                </a:lnSpc>
                <a:spcBef>
                  <a:spcPct val="0"/>
                </a:spcBef>
                <a:buClrTx/>
                <a:buSzTx/>
                <a:buFontTx/>
                <a:buNone/>
              </a:pPr>
              <a:r>
                <a:rPr lang="pt-PT" altLang="en-US" sz="1800" b="1">
                  <a:cs typeface="Arial" panose="020B0604020202020204" pitchFamily="34" charset="0"/>
                </a:rPr>
                <a:t>Fish </a:t>
              </a:r>
              <a:r>
                <a:rPr lang="pt-PT" altLang="en-US" sz="1800">
                  <a:cs typeface="Arial" panose="020B0604020202020204" pitchFamily="34" charset="0"/>
                </a:rPr>
                <a:t>(F-IBIP)</a:t>
              </a:r>
            </a:p>
          </p:txBody>
        </p:sp>
        <p:sp>
          <p:nvSpPr>
            <p:cNvPr id="45066" name="Rectangle 16">
              <a:extLst>
                <a:ext uri="{FF2B5EF4-FFF2-40B4-BE49-F238E27FC236}">
                  <a16:creationId xmlns:a16="http://schemas.microsoft.com/office/drawing/2014/main" id="{150D267F-E7D8-4FB7-B366-551301572825}"/>
                </a:ext>
              </a:extLst>
            </p:cNvPr>
            <p:cNvSpPr>
              <a:spLocks noChangeArrowheads="1"/>
            </p:cNvSpPr>
            <p:nvPr/>
          </p:nvSpPr>
          <p:spPr bwMode="auto">
            <a:xfrm>
              <a:off x="4864100" y="7827742"/>
              <a:ext cx="6407509" cy="406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pt-PT" altLang="en-US"/>
                <a:t>Evaluates fragmentation and ofganic polllution</a:t>
              </a:r>
            </a:p>
          </p:txBody>
        </p:sp>
        <p:pic>
          <p:nvPicPr>
            <p:cNvPr id="45067" name="Picture 35">
              <a:extLst>
                <a:ext uri="{FF2B5EF4-FFF2-40B4-BE49-F238E27FC236}">
                  <a16:creationId xmlns:a16="http://schemas.microsoft.com/office/drawing/2014/main" id="{0F69DB39-91E5-4270-9100-E10AE14399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25901" y="7482842"/>
              <a:ext cx="12954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5061" name="Group 13">
            <a:extLst>
              <a:ext uri="{FF2B5EF4-FFF2-40B4-BE49-F238E27FC236}">
                <a16:creationId xmlns:a16="http://schemas.microsoft.com/office/drawing/2014/main" id="{42AA2E57-01C8-4190-8B40-D744CB8F0643}"/>
              </a:ext>
            </a:extLst>
          </p:cNvPr>
          <p:cNvGrpSpPr>
            <a:grpSpLocks/>
          </p:cNvGrpSpPr>
          <p:nvPr/>
        </p:nvGrpSpPr>
        <p:grpSpPr bwMode="auto">
          <a:xfrm>
            <a:off x="3221039" y="1592264"/>
            <a:ext cx="4715881" cy="923925"/>
            <a:chOff x="3760470" y="3736974"/>
            <a:chExt cx="5955730" cy="923925"/>
          </a:xfrm>
        </p:grpSpPr>
        <p:sp>
          <p:nvSpPr>
            <p:cNvPr id="45063" name="Rectangle 17">
              <a:extLst>
                <a:ext uri="{FF2B5EF4-FFF2-40B4-BE49-F238E27FC236}">
                  <a16:creationId xmlns:a16="http://schemas.microsoft.com/office/drawing/2014/main" id="{6530D7ED-A2D2-4F2A-83B5-5932911F1323}"/>
                </a:ext>
              </a:extLst>
            </p:cNvPr>
            <p:cNvSpPr>
              <a:spLocks noChangeArrowheads="1"/>
            </p:cNvSpPr>
            <p:nvPr/>
          </p:nvSpPr>
          <p:spPr bwMode="auto">
            <a:xfrm>
              <a:off x="5029200" y="3737274"/>
              <a:ext cx="4687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pt-PT" altLang="en-US" b="1"/>
                <a:t>IBMR</a:t>
              </a:r>
              <a:r>
                <a:rPr lang="pt-PT" altLang="en-US"/>
                <a:t> –index of aquatic vegetation</a:t>
              </a:r>
            </a:p>
            <a:p>
              <a:r>
                <a:rPr lang="pt-PT" altLang="en-US"/>
                <a:t>Describes mainly eutrophisation</a:t>
              </a:r>
            </a:p>
            <a:p>
              <a:endParaRPr lang="pt-PT" altLang="en-US"/>
            </a:p>
          </p:txBody>
        </p:sp>
        <p:pic>
          <p:nvPicPr>
            <p:cNvPr id="45064" name="Picture 21" descr="ANd9GcQxKELMC6Y-xjZYc8yvaGFueV-i61kggPiYr_YCCRlPYvZV2kmt">
              <a:extLst>
                <a:ext uri="{FF2B5EF4-FFF2-40B4-BE49-F238E27FC236}">
                  <a16:creationId xmlns:a16="http://schemas.microsoft.com/office/drawing/2014/main" id="{1FCDE8A9-0B39-4390-A6E5-7FBF87CFA1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60470" y="3736974"/>
              <a:ext cx="12382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Title 16">
            <a:extLst>
              <a:ext uri="{FF2B5EF4-FFF2-40B4-BE49-F238E27FC236}">
                <a16:creationId xmlns:a16="http://schemas.microsoft.com/office/drawing/2014/main" id="{1440FC80-EC6F-4B8B-B06A-745A995926E0}"/>
              </a:ext>
            </a:extLst>
          </p:cNvPr>
          <p:cNvSpPr>
            <a:spLocks noGrp="1"/>
          </p:cNvSpPr>
          <p:nvPr>
            <p:ph type="title"/>
          </p:nvPr>
        </p:nvSpPr>
        <p:spPr>
          <a:xfrm>
            <a:off x="1820056" y="157558"/>
            <a:ext cx="8218357" cy="1609725"/>
          </a:xfrm>
        </p:spPr>
        <p:txBody>
          <a:bodyPr/>
          <a:lstStyle/>
          <a:p>
            <a:pPr>
              <a:defRPr/>
            </a:pPr>
            <a:r>
              <a:rPr lang="pt-PT" sz="3600" dirty="0" err="1"/>
              <a:t>Biological</a:t>
            </a:r>
            <a:r>
              <a:rPr lang="pt-PT" sz="3600" dirty="0"/>
              <a:t> elements </a:t>
            </a:r>
            <a:r>
              <a:rPr lang="pt-PT" sz="3600" dirty="0" err="1"/>
              <a:t>of</a:t>
            </a:r>
            <a:r>
              <a:rPr lang="pt-PT" sz="3600" dirty="0"/>
              <a:t> </a:t>
            </a:r>
            <a:r>
              <a:rPr lang="pt-PT" sz="3600" dirty="0" err="1"/>
              <a:t>quality</a:t>
            </a:r>
            <a:r>
              <a:rPr lang="pt-PT" sz="3600" dirty="0"/>
              <a:t> WFD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áfico 8">
            <a:extLst>
              <a:ext uri="{FF2B5EF4-FFF2-40B4-BE49-F238E27FC236}">
                <a16:creationId xmlns:a16="http://schemas.microsoft.com/office/drawing/2014/main" id="{80B0EE4D-E1C9-4654-853B-FEC36053E129}"/>
              </a:ext>
            </a:extLst>
          </p:cNvPr>
          <p:cNvGraphicFramePr/>
          <p:nvPr/>
        </p:nvGraphicFramePr>
        <p:xfrm>
          <a:off x="1703512" y="3806825"/>
          <a:ext cx="5400040" cy="2842895"/>
        </p:xfrm>
        <a:graphic>
          <a:graphicData uri="http://schemas.openxmlformats.org/drawingml/2006/chart">
            <c:chart xmlns:c="http://schemas.openxmlformats.org/drawingml/2006/chart" xmlns:r="http://schemas.openxmlformats.org/officeDocument/2006/relationships" r:id="rId3"/>
          </a:graphicData>
        </a:graphic>
      </p:graphicFrame>
      <p:pic>
        <p:nvPicPr>
          <p:cNvPr id="47107" name="Imagem 2">
            <a:extLst>
              <a:ext uri="{FF2B5EF4-FFF2-40B4-BE49-F238E27FC236}">
                <a16:creationId xmlns:a16="http://schemas.microsoft.com/office/drawing/2014/main" id="{ED81F608-3E84-4AD1-A10B-DDBFD1E454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1538" y="188913"/>
            <a:ext cx="4506912" cy="359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TextBox 3">
            <a:extLst>
              <a:ext uri="{FF2B5EF4-FFF2-40B4-BE49-F238E27FC236}">
                <a16:creationId xmlns:a16="http://schemas.microsoft.com/office/drawing/2014/main" id="{18E3A566-32DF-4276-8E03-D79BC92BEBAE}"/>
              </a:ext>
            </a:extLst>
          </p:cNvPr>
          <p:cNvSpPr txBox="1">
            <a:spLocks noChangeArrowheads="1"/>
          </p:cNvSpPr>
          <p:nvPr/>
        </p:nvSpPr>
        <p:spPr bwMode="auto">
          <a:xfrm>
            <a:off x="1703388" y="415926"/>
            <a:ext cx="403225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pt-PT" altLang="en-US"/>
              <a:t>Linear representation in a confidence interval of 90% of the means of biological quality element with PES. </a:t>
            </a:r>
          </a:p>
          <a:p>
            <a:r>
              <a:rPr lang="pt-PT" altLang="en-US" b="1" i="1"/>
              <a:t>PES</a:t>
            </a:r>
            <a:r>
              <a:rPr lang="pt-PT" altLang="en-US" b="1"/>
              <a:t> </a:t>
            </a:r>
            <a:r>
              <a:rPr lang="pt-PT" altLang="en-US"/>
              <a:t>= 9,389 – 5,327 </a:t>
            </a:r>
            <a:r>
              <a:rPr lang="pt-PT" altLang="en-US" b="1" i="1"/>
              <a:t>Ecological status </a:t>
            </a:r>
            <a:endParaRPr lang="pt-PT" altLang="en-US"/>
          </a:p>
          <a:p>
            <a:r>
              <a:rPr lang="pt-PT" altLang="en-US" b="1"/>
              <a:t>R</a:t>
            </a:r>
            <a:r>
              <a:rPr lang="pt-PT" altLang="en-US" b="1" baseline="30000"/>
              <a:t>2</a:t>
            </a:r>
            <a:r>
              <a:rPr lang="pt-PT" altLang="en-US" b="1"/>
              <a:t>= 0,61 </a:t>
            </a:r>
          </a:p>
          <a:p>
            <a:endParaRPr lang="pt-PT" altLang="en-US"/>
          </a:p>
        </p:txBody>
      </p:sp>
      <p:sp>
        <p:nvSpPr>
          <p:cNvPr id="5" name="TextBox 4">
            <a:extLst>
              <a:ext uri="{FF2B5EF4-FFF2-40B4-BE49-F238E27FC236}">
                <a16:creationId xmlns:a16="http://schemas.microsoft.com/office/drawing/2014/main" id="{CAD688FA-C5DB-45BC-9FF0-41ED227D3239}"/>
              </a:ext>
            </a:extLst>
          </p:cNvPr>
          <p:cNvSpPr txBox="1"/>
          <p:nvPr/>
        </p:nvSpPr>
        <p:spPr>
          <a:xfrm>
            <a:off x="7407276" y="4508500"/>
            <a:ext cx="2663825" cy="1631950"/>
          </a:xfrm>
          <a:prstGeom prst="rect">
            <a:avLst/>
          </a:prstGeom>
          <a:solidFill>
            <a:schemeClr val="accent1">
              <a:lumMod val="60000"/>
              <a:lumOff val="40000"/>
            </a:schemeClr>
          </a:solidFill>
        </p:spPr>
        <p:txBody>
          <a:bodyPr>
            <a:spAutoFit/>
          </a:bodyPr>
          <a:lstStyle/>
          <a:p>
            <a:pPr>
              <a:defRPr/>
            </a:pPr>
            <a:r>
              <a:rPr lang="pt-PT" sz="2000" b="1" dirty="0"/>
              <a:t>The selected pressure are </a:t>
            </a:r>
            <a:r>
              <a:rPr lang="pt-PT" sz="2000" b="1" dirty="0" err="1"/>
              <a:t>good</a:t>
            </a:r>
            <a:r>
              <a:rPr lang="pt-PT" sz="2000" b="1" dirty="0"/>
              <a:t> </a:t>
            </a:r>
            <a:r>
              <a:rPr lang="pt-PT" sz="2000" b="1" dirty="0" err="1"/>
              <a:t>indicators</a:t>
            </a:r>
            <a:r>
              <a:rPr lang="pt-PT" sz="2000" b="1" dirty="0"/>
              <a:t> of </a:t>
            </a:r>
            <a:r>
              <a:rPr lang="pt-PT" sz="2000" b="1" dirty="0" err="1"/>
              <a:t>resulting</a:t>
            </a:r>
            <a:r>
              <a:rPr lang="pt-PT" sz="2000" b="1" dirty="0"/>
              <a:t> </a:t>
            </a:r>
            <a:r>
              <a:rPr lang="pt-PT" sz="2000" b="1" dirty="0" err="1"/>
              <a:t>ecological</a:t>
            </a:r>
            <a:r>
              <a:rPr lang="pt-PT" sz="2000" b="1" dirty="0"/>
              <a:t> quality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2"/>
          <p:cNvSpPr txBox="1">
            <a:spLocks/>
          </p:cNvSpPr>
          <p:nvPr/>
        </p:nvSpPr>
        <p:spPr>
          <a:xfrm>
            <a:off x="591152" y="684917"/>
            <a:ext cx="7685607" cy="7200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marL="358775" indent="-358775"/>
            <a:r>
              <a:rPr lang="en-US" altLang="zh-CN" sz="2400" b="1" dirty="0">
                <a:solidFill>
                  <a:srgbClr val="002060"/>
                </a:solidFill>
                <a:latin typeface="微软雅黑" panose="020B0503020204020204" pitchFamily="34" charset="-122"/>
                <a:ea typeface="微软雅黑" panose="020B0503020204020204" pitchFamily="34" charset="-122"/>
              </a:rPr>
              <a:t>Action of measures to improve water quality</a:t>
            </a:r>
          </a:p>
        </p:txBody>
      </p:sp>
      <p:graphicFrame>
        <p:nvGraphicFramePr>
          <p:cNvPr id="3" name="Table 2">
            <a:extLst>
              <a:ext uri="{FF2B5EF4-FFF2-40B4-BE49-F238E27FC236}">
                <a16:creationId xmlns:a16="http://schemas.microsoft.com/office/drawing/2014/main" id="{E6C28BBF-6263-42B5-B594-715537E88B5A}"/>
              </a:ext>
            </a:extLst>
          </p:cNvPr>
          <p:cNvGraphicFramePr>
            <a:graphicFrameLocks noGrp="1"/>
          </p:cNvGraphicFramePr>
          <p:nvPr/>
        </p:nvGraphicFramePr>
        <p:xfrm>
          <a:off x="507070" y="1478688"/>
          <a:ext cx="7059559" cy="4663084"/>
        </p:xfrm>
        <a:graphic>
          <a:graphicData uri="http://schemas.openxmlformats.org/drawingml/2006/table">
            <a:tbl>
              <a:tblPr>
                <a:tableStyleId>{5C22544A-7EE6-4342-B048-85BDC9FD1C3A}</a:tableStyleId>
              </a:tblPr>
              <a:tblGrid>
                <a:gridCol w="2998541">
                  <a:extLst>
                    <a:ext uri="{9D8B030D-6E8A-4147-A177-3AD203B41FA5}">
                      <a16:colId xmlns:a16="http://schemas.microsoft.com/office/drawing/2014/main" val="3269130801"/>
                    </a:ext>
                  </a:extLst>
                </a:gridCol>
                <a:gridCol w="885397">
                  <a:extLst>
                    <a:ext uri="{9D8B030D-6E8A-4147-A177-3AD203B41FA5}">
                      <a16:colId xmlns:a16="http://schemas.microsoft.com/office/drawing/2014/main" val="3310925860"/>
                    </a:ext>
                  </a:extLst>
                </a:gridCol>
                <a:gridCol w="885397">
                  <a:extLst>
                    <a:ext uri="{9D8B030D-6E8A-4147-A177-3AD203B41FA5}">
                      <a16:colId xmlns:a16="http://schemas.microsoft.com/office/drawing/2014/main" val="1247530121"/>
                    </a:ext>
                  </a:extLst>
                </a:gridCol>
                <a:gridCol w="460406">
                  <a:extLst>
                    <a:ext uri="{9D8B030D-6E8A-4147-A177-3AD203B41FA5}">
                      <a16:colId xmlns:a16="http://schemas.microsoft.com/office/drawing/2014/main" val="4209676852"/>
                    </a:ext>
                  </a:extLst>
                </a:gridCol>
                <a:gridCol w="389574">
                  <a:extLst>
                    <a:ext uri="{9D8B030D-6E8A-4147-A177-3AD203B41FA5}">
                      <a16:colId xmlns:a16="http://schemas.microsoft.com/office/drawing/2014/main" val="2786735689"/>
                    </a:ext>
                  </a:extLst>
                </a:gridCol>
                <a:gridCol w="566653">
                  <a:extLst>
                    <a:ext uri="{9D8B030D-6E8A-4147-A177-3AD203B41FA5}">
                      <a16:colId xmlns:a16="http://schemas.microsoft.com/office/drawing/2014/main" val="845526482"/>
                    </a:ext>
                  </a:extLst>
                </a:gridCol>
                <a:gridCol w="873591">
                  <a:extLst>
                    <a:ext uri="{9D8B030D-6E8A-4147-A177-3AD203B41FA5}">
                      <a16:colId xmlns:a16="http://schemas.microsoft.com/office/drawing/2014/main" val="2504561203"/>
                    </a:ext>
                  </a:extLst>
                </a:gridCol>
              </a:tblGrid>
              <a:tr h="328088">
                <a:tc rowSpan="2">
                  <a:txBody>
                    <a:bodyPr/>
                    <a:lstStyle/>
                    <a:p>
                      <a:pPr algn="ctr" fontAlgn="ctr"/>
                      <a:r>
                        <a:rPr lang="en-US" sz="1000" b="1" u="none" strike="noStrike" dirty="0">
                          <a:effectLst/>
                        </a:rPr>
                        <a:t>Actions</a:t>
                      </a:r>
                      <a:endParaRPr lang="en-US" sz="1000" b="1" i="0" u="none" strike="noStrike" dirty="0">
                        <a:solidFill>
                          <a:srgbClr val="000000"/>
                        </a:solidFill>
                        <a:effectLst/>
                        <a:latin typeface="Calibri" panose="020F0502020204030204" pitchFamily="34" charset="0"/>
                      </a:endParaRPr>
                    </a:p>
                  </a:txBody>
                  <a:tcPr marL="5577" marR="5577" marT="5577" marB="0" anchor="ctr"/>
                </a:tc>
                <a:tc gridSpan="4">
                  <a:txBody>
                    <a:bodyPr/>
                    <a:lstStyle/>
                    <a:p>
                      <a:pPr algn="ctr" fontAlgn="ctr"/>
                      <a:r>
                        <a:rPr lang="en-US" sz="1200" b="1" u="none" strike="noStrike" dirty="0">
                          <a:effectLst/>
                        </a:rPr>
                        <a:t>Time to positive impact  in biological communities</a:t>
                      </a:r>
                      <a:endParaRPr lang="en-US" sz="1200" b="1" i="0" u="none" strike="noStrike" dirty="0">
                        <a:solidFill>
                          <a:srgbClr val="000000"/>
                        </a:solidFill>
                        <a:effectLst/>
                        <a:latin typeface="Calibri" panose="020F0502020204030204" pitchFamily="34" charset="0"/>
                      </a:endParaRPr>
                    </a:p>
                  </a:txBody>
                  <a:tcPr marL="5577" marR="5577" marT="5577" marB="0" anchor="ct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algn="ctr" fontAlgn="ctr"/>
                      <a:r>
                        <a:rPr lang="en-US" sz="1000" b="1" u="none" strike="noStrike" dirty="0">
                          <a:effectLst/>
                        </a:rPr>
                        <a:t>Costs</a:t>
                      </a:r>
                      <a:endParaRPr lang="en-US" sz="1000" b="1" i="0" u="none" strike="noStrike" dirty="0">
                        <a:solidFill>
                          <a:srgbClr val="000000"/>
                        </a:solidFill>
                        <a:effectLst/>
                        <a:latin typeface="Calibri" panose="020F0502020204030204" pitchFamily="34" charset="0"/>
                      </a:endParaRPr>
                    </a:p>
                  </a:txBody>
                  <a:tcPr marL="5577" marR="5577" marT="5577" marB="0" anchor="ctr"/>
                </a:tc>
                <a:tc rowSpan="2">
                  <a:txBody>
                    <a:bodyPr/>
                    <a:lstStyle/>
                    <a:p>
                      <a:pPr algn="ctr" fontAlgn="ctr"/>
                      <a:r>
                        <a:rPr lang="en-US" sz="1000" b="1" u="none" strike="noStrike" dirty="0">
                          <a:effectLst/>
                        </a:rPr>
                        <a:t>Priority ranking</a:t>
                      </a:r>
                      <a:endParaRPr lang="en-US" sz="1000" b="1" i="0" u="none" strike="noStrike" dirty="0">
                        <a:solidFill>
                          <a:srgbClr val="000000"/>
                        </a:solidFill>
                        <a:effectLst/>
                        <a:latin typeface="Calibri" panose="020F0502020204030204" pitchFamily="34" charset="0"/>
                      </a:endParaRPr>
                    </a:p>
                  </a:txBody>
                  <a:tcPr marL="5577" marR="5577" marT="5577" marB="0" anchor="ctr"/>
                </a:tc>
                <a:extLst>
                  <a:ext uri="{0D108BD9-81ED-4DB2-BD59-A6C34878D82A}">
                    <a16:rowId xmlns:a16="http://schemas.microsoft.com/office/drawing/2014/main" val="1637874994"/>
                  </a:ext>
                </a:extLst>
              </a:tr>
              <a:tr h="170968">
                <a:tc vMerge="1">
                  <a:txBody>
                    <a:bodyPr/>
                    <a:lstStyle/>
                    <a:p>
                      <a:endParaRPr lang="en-US"/>
                    </a:p>
                  </a:txBody>
                  <a:tcPr/>
                </a:tc>
                <a:tc>
                  <a:txBody>
                    <a:bodyPr/>
                    <a:lstStyle/>
                    <a:p>
                      <a:pPr algn="ctr" fontAlgn="ctr"/>
                      <a:r>
                        <a:rPr lang="en-US" sz="1000" b="1" u="none" strike="noStrike" dirty="0">
                          <a:effectLst/>
                        </a:rPr>
                        <a:t>Macrophytes</a:t>
                      </a:r>
                      <a:endParaRPr lang="en-US" sz="1000" b="1" i="0" u="none" strike="noStrike" dirty="0">
                        <a:solidFill>
                          <a:srgbClr val="000000"/>
                        </a:solidFill>
                        <a:effectLst/>
                        <a:latin typeface="Calibri" panose="020F0502020204030204" pitchFamily="34" charset="0"/>
                      </a:endParaRPr>
                    </a:p>
                  </a:txBody>
                  <a:tcPr marL="5577" marR="5577" marT="5577" marB="0" anchor="ctr"/>
                </a:tc>
                <a:tc>
                  <a:txBody>
                    <a:bodyPr/>
                    <a:lstStyle/>
                    <a:p>
                      <a:pPr algn="ctr" fontAlgn="ctr"/>
                      <a:r>
                        <a:rPr lang="en-US" sz="1000" b="1" u="none" strike="noStrike" dirty="0" err="1">
                          <a:effectLst/>
                        </a:rPr>
                        <a:t>Macroinvert</a:t>
                      </a:r>
                      <a:r>
                        <a:rPr lang="en-US" sz="1000" b="1" u="none" strike="noStrike" dirty="0">
                          <a:effectLst/>
                        </a:rPr>
                        <a:t>.</a:t>
                      </a:r>
                      <a:endParaRPr lang="en-US" sz="1000" b="1" i="0" u="none" strike="noStrike" dirty="0">
                        <a:solidFill>
                          <a:srgbClr val="000000"/>
                        </a:solidFill>
                        <a:effectLst/>
                        <a:latin typeface="Calibri" panose="020F0502020204030204" pitchFamily="34" charset="0"/>
                      </a:endParaRPr>
                    </a:p>
                  </a:txBody>
                  <a:tcPr marL="5577" marR="5577" marT="5577" marB="0" anchor="ctr"/>
                </a:tc>
                <a:tc>
                  <a:txBody>
                    <a:bodyPr/>
                    <a:lstStyle/>
                    <a:p>
                      <a:pPr algn="ctr" fontAlgn="ctr"/>
                      <a:r>
                        <a:rPr lang="en-US" sz="1000" b="1" u="none" strike="noStrike" dirty="0">
                          <a:effectLst/>
                        </a:rPr>
                        <a:t>Fish</a:t>
                      </a:r>
                      <a:endParaRPr lang="en-US" sz="1000" b="1" i="0" u="none" strike="noStrike" dirty="0">
                        <a:solidFill>
                          <a:srgbClr val="000000"/>
                        </a:solidFill>
                        <a:effectLst/>
                        <a:latin typeface="Calibri" panose="020F0502020204030204" pitchFamily="34" charset="0"/>
                      </a:endParaRPr>
                    </a:p>
                  </a:txBody>
                  <a:tcPr marL="5577" marR="5577" marT="5577" marB="0" anchor="ctr"/>
                </a:tc>
                <a:tc>
                  <a:txBody>
                    <a:bodyPr/>
                    <a:lstStyle/>
                    <a:p>
                      <a:pPr algn="l" fontAlgn="b"/>
                      <a:r>
                        <a:rPr lang="en-US" sz="1000" b="1" u="none" strike="noStrike" dirty="0">
                          <a:effectLst/>
                        </a:rPr>
                        <a:t>Birds</a:t>
                      </a:r>
                      <a:endParaRPr lang="en-US" sz="1000" b="1" i="0" u="none" strike="noStrike" dirty="0">
                        <a:solidFill>
                          <a:srgbClr val="000000"/>
                        </a:solidFill>
                        <a:effectLst/>
                        <a:latin typeface="Calibri" panose="020F0502020204030204" pitchFamily="34" charset="0"/>
                      </a:endParaRPr>
                    </a:p>
                  </a:txBody>
                  <a:tcPr marL="5577" marR="5577" marT="5577" marB="0" anchor="b"/>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966947147"/>
                  </a:ext>
                </a:extLst>
              </a:tr>
              <a:tr h="166991">
                <a:tc>
                  <a:txBody>
                    <a:bodyPr/>
                    <a:lstStyle/>
                    <a:p>
                      <a:pPr algn="l" fontAlgn="b"/>
                      <a:r>
                        <a:rPr lang="en-US" sz="1000" u="none" strike="noStrike">
                          <a:effectLst/>
                        </a:rPr>
                        <a:t>Nutrient management</a:t>
                      </a:r>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extLst>
                  <a:ext uri="{0D108BD9-81ED-4DB2-BD59-A6C34878D82A}">
                    <a16:rowId xmlns:a16="http://schemas.microsoft.com/office/drawing/2014/main" val="3943140816"/>
                  </a:ext>
                </a:extLst>
              </a:tr>
              <a:tr h="341936">
                <a:tc>
                  <a:txBody>
                    <a:bodyPr/>
                    <a:lstStyle/>
                    <a:p>
                      <a:pPr algn="l" fontAlgn="b"/>
                      <a:r>
                        <a:rPr lang="en-US" sz="1000" u="none" strike="noStrike">
                          <a:effectLst/>
                        </a:rPr>
                        <a:t>Strutural changes in the management of agricultural land</a:t>
                      </a:r>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extLst>
                  <a:ext uri="{0D108BD9-81ED-4DB2-BD59-A6C34878D82A}">
                    <a16:rowId xmlns:a16="http://schemas.microsoft.com/office/drawing/2014/main" val="2965168809"/>
                  </a:ext>
                </a:extLst>
              </a:tr>
              <a:tr h="170968">
                <a:tc>
                  <a:txBody>
                    <a:bodyPr/>
                    <a:lstStyle/>
                    <a:p>
                      <a:pPr algn="l" fontAlgn="b"/>
                      <a:r>
                        <a:rPr lang="en-US" sz="1000" u="none" strike="noStrike">
                          <a:effectLst/>
                        </a:rPr>
                        <a:t>Irrigation and water re-use of run-off</a:t>
                      </a:r>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extLst>
                  <a:ext uri="{0D108BD9-81ED-4DB2-BD59-A6C34878D82A}">
                    <a16:rowId xmlns:a16="http://schemas.microsoft.com/office/drawing/2014/main" val="1891050189"/>
                  </a:ext>
                </a:extLst>
              </a:tr>
              <a:tr h="170968">
                <a:tc>
                  <a:txBody>
                    <a:bodyPr/>
                    <a:lstStyle/>
                    <a:p>
                      <a:pPr algn="l" fontAlgn="b"/>
                      <a:r>
                        <a:rPr lang="en-US" sz="1000" u="none" strike="noStrike">
                          <a:effectLst/>
                        </a:rPr>
                        <a:t>Green buffers in agriculture landscape</a:t>
                      </a:r>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extLst>
                  <a:ext uri="{0D108BD9-81ED-4DB2-BD59-A6C34878D82A}">
                    <a16:rowId xmlns:a16="http://schemas.microsoft.com/office/drawing/2014/main" val="1914926676"/>
                  </a:ext>
                </a:extLst>
              </a:tr>
              <a:tr h="182759">
                <a:tc>
                  <a:txBody>
                    <a:bodyPr/>
                    <a:lstStyle/>
                    <a:p>
                      <a:pPr algn="l" fontAlgn="b"/>
                      <a:r>
                        <a:rPr lang="en-US" sz="1000" u="none" strike="noStrike">
                          <a:effectLst/>
                        </a:rPr>
                        <a:t>River vegetation buffers</a:t>
                      </a:r>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extLst>
                  <a:ext uri="{0D108BD9-81ED-4DB2-BD59-A6C34878D82A}">
                    <a16:rowId xmlns:a16="http://schemas.microsoft.com/office/drawing/2014/main" val="2295877728"/>
                  </a:ext>
                </a:extLst>
              </a:tr>
              <a:tr h="166991">
                <a:tc>
                  <a:txBody>
                    <a:bodyPr/>
                    <a:lstStyle/>
                    <a:p>
                      <a:pPr algn="l" fontAlgn="b"/>
                      <a:r>
                        <a:rPr lang="en-US" sz="1000" u="none" strike="noStrike">
                          <a:effectLst/>
                        </a:rPr>
                        <a:t>Soil bio-engineering techniques</a:t>
                      </a:r>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extLst>
                  <a:ext uri="{0D108BD9-81ED-4DB2-BD59-A6C34878D82A}">
                    <a16:rowId xmlns:a16="http://schemas.microsoft.com/office/drawing/2014/main" val="1247074606"/>
                  </a:ext>
                </a:extLst>
              </a:tr>
              <a:tr h="170968">
                <a:tc>
                  <a:txBody>
                    <a:bodyPr/>
                    <a:lstStyle/>
                    <a:p>
                      <a:pPr algn="l" fontAlgn="b"/>
                      <a:r>
                        <a:rPr lang="en-US" sz="1000" u="none" strike="noStrike">
                          <a:effectLst/>
                        </a:rPr>
                        <a:t>Sand filters and percolation ditches</a:t>
                      </a:r>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extLst>
                  <a:ext uri="{0D108BD9-81ED-4DB2-BD59-A6C34878D82A}">
                    <a16:rowId xmlns:a16="http://schemas.microsoft.com/office/drawing/2014/main" val="2913397933"/>
                  </a:ext>
                </a:extLst>
              </a:tr>
              <a:tr h="341936">
                <a:tc>
                  <a:txBody>
                    <a:bodyPr/>
                    <a:lstStyle/>
                    <a:p>
                      <a:pPr algn="l" fontAlgn="b"/>
                      <a:r>
                        <a:rPr lang="en-US" sz="1000" u="none" strike="noStrike">
                          <a:effectLst/>
                        </a:rPr>
                        <a:t>Retention and water Treatment station system improvement in the watershed</a:t>
                      </a:r>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dirty="0">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extLst>
                  <a:ext uri="{0D108BD9-81ED-4DB2-BD59-A6C34878D82A}">
                    <a16:rowId xmlns:a16="http://schemas.microsoft.com/office/drawing/2014/main" val="468518265"/>
                  </a:ext>
                </a:extLst>
              </a:tr>
              <a:tr h="341936">
                <a:tc>
                  <a:txBody>
                    <a:bodyPr/>
                    <a:lstStyle/>
                    <a:p>
                      <a:pPr algn="l" fontAlgn="b"/>
                      <a:r>
                        <a:rPr lang="en-US" sz="1000" u="none" strike="noStrike">
                          <a:effectLst/>
                        </a:rPr>
                        <a:t>Strutural intervention in the poultry and other animal farming areas</a:t>
                      </a:r>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extLst>
                  <a:ext uri="{0D108BD9-81ED-4DB2-BD59-A6C34878D82A}">
                    <a16:rowId xmlns:a16="http://schemas.microsoft.com/office/drawing/2014/main" val="344044936"/>
                  </a:ext>
                </a:extLst>
              </a:tr>
              <a:tr h="188655">
                <a:tc>
                  <a:txBody>
                    <a:bodyPr/>
                    <a:lstStyle/>
                    <a:p>
                      <a:pPr algn="l" fontAlgn="b"/>
                      <a:r>
                        <a:rPr lang="en-US" sz="1000" u="none" strike="noStrike" dirty="0">
                          <a:effectLst/>
                        </a:rPr>
                        <a:t>Waste Collection System removal in river corridor</a:t>
                      </a:r>
                      <a:endParaRPr lang="en-US" sz="1000" b="0" i="0" u="none" strike="noStrike" dirty="0">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extLst>
                  <a:ext uri="{0D108BD9-81ED-4DB2-BD59-A6C34878D82A}">
                    <a16:rowId xmlns:a16="http://schemas.microsoft.com/office/drawing/2014/main" val="1541369773"/>
                  </a:ext>
                </a:extLst>
              </a:tr>
              <a:tr h="166991">
                <a:tc>
                  <a:txBody>
                    <a:bodyPr/>
                    <a:lstStyle/>
                    <a:p>
                      <a:pPr algn="l" fontAlgn="b"/>
                      <a:r>
                        <a:rPr lang="en-US" sz="1000" u="none" strike="noStrike">
                          <a:effectLst/>
                        </a:rPr>
                        <a:t>Land acquisition by the state</a:t>
                      </a:r>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extLst>
                  <a:ext uri="{0D108BD9-81ED-4DB2-BD59-A6C34878D82A}">
                    <a16:rowId xmlns:a16="http://schemas.microsoft.com/office/drawing/2014/main" val="3758596162"/>
                  </a:ext>
                </a:extLst>
              </a:tr>
              <a:tr h="170968">
                <a:tc>
                  <a:txBody>
                    <a:bodyPr/>
                    <a:lstStyle/>
                    <a:p>
                      <a:pPr algn="l" fontAlgn="b"/>
                      <a:r>
                        <a:rPr lang="en-US" sz="1000" u="none" strike="noStrike">
                          <a:effectLst/>
                        </a:rPr>
                        <a:t>Definition of ecological flow</a:t>
                      </a:r>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extLst>
                  <a:ext uri="{0D108BD9-81ED-4DB2-BD59-A6C34878D82A}">
                    <a16:rowId xmlns:a16="http://schemas.microsoft.com/office/drawing/2014/main" val="889530065"/>
                  </a:ext>
                </a:extLst>
              </a:tr>
              <a:tr h="170968">
                <a:tc>
                  <a:txBody>
                    <a:bodyPr/>
                    <a:lstStyle/>
                    <a:p>
                      <a:pPr algn="l" fontAlgn="b"/>
                      <a:r>
                        <a:rPr lang="en-US" sz="1000" u="none" strike="noStrike">
                          <a:effectLst/>
                        </a:rPr>
                        <a:t>Fish pass optimization and fish bypass instalation</a:t>
                      </a:r>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extLst>
                  <a:ext uri="{0D108BD9-81ED-4DB2-BD59-A6C34878D82A}">
                    <a16:rowId xmlns:a16="http://schemas.microsoft.com/office/drawing/2014/main" val="2495436734"/>
                  </a:ext>
                </a:extLst>
              </a:tr>
              <a:tr h="170968">
                <a:tc>
                  <a:txBody>
                    <a:bodyPr/>
                    <a:lstStyle/>
                    <a:p>
                      <a:pPr algn="l" fontAlgn="b"/>
                      <a:r>
                        <a:rPr lang="en-US" sz="1000" u="none" strike="noStrike">
                          <a:effectLst/>
                        </a:rPr>
                        <a:t>Cutting and seeding of natural riparian vegetion</a:t>
                      </a:r>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extLst>
                  <a:ext uri="{0D108BD9-81ED-4DB2-BD59-A6C34878D82A}">
                    <a16:rowId xmlns:a16="http://schemas.microsoft.com/office/drawing/2014/main" val="2546231055"/>
                  </a:ext>
                </a:extLst>
              </a:tr>
              <a:tr h="170968">
                <a:tc>
                  <a:txBody>
                    <a:bodyPr/>
                    <a:lstStyle/>
                    <a:p>
                      <a:pPr algn="l" fontAlgn="b"/>
                      <a:r>
                        <a:rPr lang="en-US" sz="1000" u="none" strike="noStrike">
                          <a:effectLst/>
                        </a:rPr>
                        <a:t>Exotic species control</a:t>
                      </a:r>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extLst>
                  <a:ext uri="{0D108BD9-81ED-4DB2-BD59-A6C34878D82A}">
                    <a16:rowId xmlns:a16="http://schemas.microsoft.com/office/drawing/2014/main" val="3890692096"/>
                  </a:ext>
                </a:extLst>
              </a:tr>
              <a:tr h="341936">
                <a:tc>
                  <a:txBody>
                    <a:bodyPr/>
                    <a:lstStyle/>
                    <a:p>
                      <a:pPr algn="l" fontAlgn="b"/>
                      <a:r>
                        <a:rPr lang="en-US" sz="1000" u="none" strike="noStrike">
                          <a:effectLst/>
                        </a:rPr>
                        <a:t>Restoration of river margins physical structure and erosion control</a:t>
                      </a:r>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extLst>
                  <a:ext uri="{0D108BD9-81ED-4DB2-BD59-A6C34878D82A}">
                    <a16:rowId xmlns:a16="http://schemas.microsoft.com/office/drawing/2014/main" val="2404509395"/>
                  </a:ext>
                </a:extLst>
              </a:tr>
              <a:tr h="341936">
                <a:tc>
                  <a:txBody>
                    <a:bodyPr/>
                    <a:lstStyle/>
                    <a:p>
                      <a:pPr algn="l" fontAlgn="b"/>
                      <a:r>
                        <a:rPr lang="en-US" sz="1000" u="none" strike="noStrike">
                          <a:effectLst/>
                        </a:rPr>
                        <a:t>Soil bio-engineering techniques for river habitat diversification</a:t>
                      </a:r>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extLst>
                  <a:ext uri="{0D108BD9-81ED-4DB2-BD59-A6C34878D82A}">
                    <a16:rowId xmlns:a16="http://schemas.microsoft.com/office/drawing/2014/main" val="517315890"/>
                  </a:ext>
                </a:extLst>
              </a:tr>
              <a:tr h="170968">
                <a:tc>
                  <a:txBody>
                    <a:bodyPr/>
                    <a:lstStyle/>
                    <a:p>
                      <a:pPr algn="l" fontAlgn="b"/>
                      <a:r>
                        <a:rPr lang="en-US" sz="1000" u="none" strike="noStrike">
                          <a:effectLst/>
                        </a:rPr>
                        <a:t>Animal and flora population control</a:t>
                      </a:r>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extLst>
                  <a:ext uri="{0D108BD9-81ED-4DB2-BD59-A6C34878D82A}">
                    <a16:rowId xmlns:a16="http://schemas.microsoft.com/office/drawing/2014/main" val="3054673239"/>
                  </a:ext>
                </a:extLst>
              </a:tr>
              <a:tr h="170968">
                <a:tc>
                  <a:txBody>
                    <a:bodyPr/>
                    <a:lstStyle/>
                    <a:p>
                      <a:pPr algn="l" fontAlgn="b"/>
                      <a:r>
                        <a:rPr lang="en-US" sz="1000" u="none" strike="noStrike">
                          <a:effectLst/>
                        </a:rPr>
                        <a:t>Native species restocking</a:t>
                      </a:r>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577" marR="5577" marT="5577" marB="0" anchor="b"/>
                </a:tc>
                <a:tc>
                  <a:txBody>
                    <a:bodyPr/>
                    <a:lstStyle/>
                    <a:p>
                      <a:pPr algn="l" fontAlgn="b"/>
                      <a:endParaRPr lang="en-US" sz="1000" b="0" i="0" u="none" strike="noStrike" dirty="0">
                        <a:solidFill>
                          <a:srgbClr val="000000"/>
                        </a:solidFill>
                        <a:effectLst/>
                        <a:latin typeface="Calibri" panose="020F0502020204030204" pitchFamily="34" charset="0"/>
                      </a:endParaRPr>
                    </a:p>
                  </a:txBody>
                  <a:tcPr marL="5577" marR="5577" marT="5577" marB="0" anchor="b"/>
                </a:tc>
                <a:extLst>
                  <a:ext uri="{0D108BD9-81ED-4DB2-BD59-A6C34878D82A}">
                    <a16:rowId xmlns:a16="http://schemas.microsoft.com/office/drawing/2014/main" val="4034347466"/>
                  </a:ext>
                </a:extLst>
              </a:tr>
            </a:tbl>
          </a:graphicData>
        </a:graphic>
      </p:graphicFrame>
      <p:sp>
        <p:nvSpPr>
          <p:cNvPr id="4" name="Oval 3">
            <a:extLst>
              <a:ext uri="{FF2B5EF4-FFF2-40B4-BE49-F238E27FC236}">
                <a16:creationId xmlns:a16="http://schemas.microsoft.com/office/drawing/2014/main" id="{8CAA61EA-7750-48C3-B127-EADBB92D4D02}"/>
              </a:ext>
            </a:extLst>
          </p:cNvPr>
          <p:cNvSpPr/>
          <p:nvPr/>
        </p:nvSpPr>
        <p:spPr>
          <a:xfrm>
            <a:off x="3416582" y="1250730"/>
            <a:ext cx="2763500" cy="111082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Down 5">
            <a:extLst>
              <a:ext uri="{FF2B5EF4-FFF2-40B4-BE49-F238E27FC236}">
                <a16:creationId xmlns:a16="http://schemas.microsoft.com/office/drawing/2014/main" id="{1FC84120-18A7-453A-8757-ED78688234D3}"/>
              </a:ext>
            </a:extLst>
          </p:cNvPr>
          <p:cNvSpPr/>
          <p:nvPr/>
        </p:nvSpPr>
        <p:spPr>
          <a:xfrm>
            <a:off x="4540467" y="2361558"/>
            <a:ext cx="483477" cy="641131"/>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Gráfico 8">
            <a:extLst>
              <a:ext uri="{FF2B5EF4-FFF2-40B4-BE49-F238E27FC236}">
                <a16:creationId xmlns:a16="http://schemas.microsoft.com/office/drawing/2014/main" id="{758774BE-D3F1-4F07-8B3E-EC1D5A4D1D9D}"/>
              </a:ext>
            </a:extLst>
          </p:cNvPr>
          <p:cNvGraphicFramePr/>
          <p:nvPr/>
        </p:nvGraphicFramePr>
        <p:xfrm>
          <a:off x="3416582" y="3174499"/>
          <a:ext cx="3214723" cy="1311712"/>
        </p:xfrm>
        <a:graphic>
          <a:graphicData uri="http://schemas.openxmlformats.org/drawingml/2006/chart">
            <c:chart xmlns:c="http://schemas.openxmlformats.org/drawingml/2006/chart" xmlns:r="http://schemas.openxmlformats.org/officeDocument/2006/relationships" r:id="rId2"/>
          </a:graphicData>
        </a:graphic>
      </p:graphicFrame>
      <p:pic>
        <p:nvPicPr>
          <p:cNvPr id="8" name="Imagem 2">
            <a:extLst>
              <a:ext uri="{FF2B5EF4-FFF2-40B4-BE49-F238E27FC236}">
                <a16:creationId xmlns:a16="http://schemas.microsoft.com/office/drawing/2014/main" id="{D2388DCB-2AE7-41E4-A490-1346A050D608}"/>
              </a:ext>
            </a:extLst>
          </p:cNvPr>
          <p:cNvPicPr/>
          <p:nvPr/>
        </p:nvPicPr>
        <p:blipFill>
          <a:blip r:embed="rId3" cstate="print"/>
          <a:srcRect/>
          <a:stretch>
            <a:fillRect/>
          </a:stretch>
        </p:blipFill>
        <p:spPr bwMode="auto">
          <a:xfrm>
            <a:off x="3762553" y="4658021"/>
            <a:ext cx="2333447" cy="1290047"/>
          </a:xfrm>
          <a:prstGeom prst="rect">
            <a:avLst/>
          </a:prstGeom>
          <a:noFill/>
          <a:ln w="9525">
            <a:noFill/>
            <a:miter lim="800000"/>
            <a:headEnd/>
            <a:tailEnd/>
          </a:ln>
        </p:spPr>
      </p:pic>
      <p:sp>
        <p:nvSpPr>
          <p:cNvPr id="9" name="Right Brace 8">
            <a:extLst>
              <a:ext uri="{FF2B5EF4-FFF2-40B4-BE49-F238E27FC236}">
                <a16:creationId xmlns:a16="http://schemas.microsoft.com/office/drawing/2014/main" id="{DCB25C33-525E-4BE7-927F-A056AC140595}"/>
              </a:ext>
            </a:extLst>
          </p:cNvPr>
          <p:cNvSpPr/>
          <p:nvPr/>
        </p:nvSpPr>
        <p:spPr>
          <a:xfrm>
            <a:off x="6936828" y="3668110"/>
            <a:ext cx="136634" cy="2081049"/>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1" name="Picture 2" descr="Resultado de imagem para field work symbol">
            <a:extLst>
              <a:ext uri="{FF2B5EF4-FFF2-40B4-BE49-F238E27FC236}">
                <a16:creationId xmlns:a16="http://schemas.microsoft.com/office/drawing/2014/main" id="{25034DAA-C995-4C45-8C95-75FDAB00225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26404" y="4105554"/>
            <a:ext cx="936562" cy="936562"/>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88BB7488-BD60-40DE-BA79-74F20CAD16E2}"/>
              </a:ext>
            </a:extLst>
          </p:cNvPr>
          <p:cNvGrpSpPr/>
          <p:nvPr/>
        </p:nvGrpSpPr>
        <p:grpSpPr>
          <a:xfrm>
            <a:off x="7773083" y="4137180"/>
            <a:ext cx="957724" cy="904936"/>
            <a:chOff x="4245465" y="4105230"/>
            <a:chExt cx="957724" cy="904936"/>
          </a:xfrm>
        </p:grpSpPr>
        <p:grpSp>
          <p:nvGrpSpPr>
            <p:cNvPr id="13" name="Group 12">
              <a:extLst>
                <a:ext uri="{FF2B5EF4-FFF2-40B4-BE49-F238E27FC236}">
                  <a16:creationId xmlns:a16="http://schemas.microsoft.com/office/drawing/2014/main" id="{22ED6F5A-2FCD-46B7-963B-4C0F259BB6FD}"/>
                </a:ext>
              </a:extLst>
            </p:cNvPr>
            <p:cNvGrpSpPr/>
            <p:nvPr/>
          </p:nvGrpSpPr>
          <p:grpSpPr>
            <a:xfrm>
              <a:off x="4245465" y="4105230"/>
              <a:ext cx="957724" cy="893439"/>
              <a:chOff x="4245465" y="4105230"/>
              <a:chExt cx="957724" cy="893439"/>
            </a:xfrm>
          </p:grpSpPr>
          <p:sp>
            <p:nvSpPr>
              <p:cNvPr id="15" name="Flowchart: Magnetic Disk 14">
                <a:extLst>
                  <a:ext uri="{FF2B5EF4-FFF2-40B4-BE49-F238E27FC236}">
                    <a16:creationId xmlns:a16="http://schemas.microsoft.com/office/drawing/2014/main" id="{48A9C467-025A-4038-BBC0-C99230319993}"/>
                  </a:ext>
                </a:extLst>
              </p:cNvPr>
              <p:cNvSpPr/>
              <p:nvPr/>
            </p:nvSpPr>
            <p:spPr>
              <a:xfrm>
                <a:off x="4245465" y="4700033"/>
                <a:ext cx="956647" cy="298636"/>
              </a:xfrm>
              <a:prstGeom prst="flowChartMagneticDisk">
                <a:avLst/>
              </a:prstGeom>
              <a:solidFill>
                <a:srgbClr val="92D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grpSp>
            <p:nvGrpSpPr>
              <p:cNvPr id="16" name="Group 15">
                <a:extLst>
                  <a:ext uri="{FF2B5EF4-FFF2-40B4-BE49-F238E27FC236}">
                    <a16:creationId xmlns:a16="http://schemas.microsoft.com/office/drawing/2014/main" id="{D5A8D057-BDD9-4D1B-8079-70E5E02345D7}"/>
                  </a:ext>
                </a:extLst>
              </p:cNvPr>
              <p:cNvGrpSpPr/>
              <p:nvPr/>
            </p:nvGrpSpPr>
            <p:grpSpPr>
              <a:xfrm>
                <a:off x="4245465" y="4105230"/>
                <a:ext cx="957724" cy="698300"/>
                <a:chOff x="4176700" y="3202428"/>
                <a:chExt cx="957724" cy="698300"/>
              </a:xfrm>
            </p:grpSpPr>
            <p:sp>
              <p:nvSpPr>
                <p:cNvPr id="20" name="Flowchart: Magnetic Disk 19">
                  <a:extLst>
                    <a:ext uri="{FF2B5EF4-FFF2-40B4-BE49-F238E27FC236}">
                      <a16:creationId xmlns:a16="http://schemas.microsoft.com/office/drawing/2014/main" id="{CCB3D29E-51B4-435D-BA96-62C51059C7CA}"/>
                    </a:ext>
                  </a:extLst>
                </p:cNvPr>
                <p:cNvSpPr/>
                <p:nvPr/>
              </p:nvSpPr>
              <p:spPr>
                <a:xfrm>
                  <a:off x="4176700" y="3602092"/>
                  <a:ext cx="956647" cy="298636"/>
                </a:xfrm>
                <a:prstGeom prst="flowChartMagneticDisk">
                  <a:avLst/>
                </a:prstGeom>
                <a:solidFill>
                  <a:srgbClr val="92D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1" name="Flowchart: Magnetic Disk 20">
                  <a:extLst>
                    <a:ext uri="{FF2B5EF4-FFF2-40B4-BE49-F238E27FC236}">
                      <a16:creationId xmlns:a16="http://schemas.microsoft.com/office/drawing/2014/main" id="{5BF040D2-BE4D-44F4-9330-5EDA1AC2DD50}"/>
                    </a:ext>
                  </a:extLst>
                </p:cNvPr>
                <p:cNvSpPr/>
                <p:nvPr/>
              </p:nvSpPr>
              <p:spPr>
                <a:xfrm>
                  <a:off x="4176700" y="3399045"/>
                  <a:ext cx="956647" cy="298636"/>
                </a:xfrm>
                <a:prstGeom prst="flowChartMagneticDisk">
                  <a:avLst/>
                </a:prstGeom>
                <a:solidFill>
                  <a:srgbClr val="92D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2" name="Flowchart: Magnetic Disk 21">
                  <a:extLst>
                    <a:ext uri="{FF2B5EF4-FFF2-40B4-BE49-F238E27FC236}">
                      <a16:creationId xmlns:a16="http://schemas.microsoft.com/office/drawing/2014/main" id="{BB7C6003-7632-444A-9A73-25562ABAB84E}"/>
                    </a:ext>
                  </a:extLst>
                </p:cNvPr>
                <p:cNvSpPr/>
                <p:nvPr/>
              </p:nvSpPr>
              <p:spPr>
                <a:xfrm>
                  <a:off x="4177777" y="3202428"/>
                  <a:ext cx="956647" cy="298636"/>
                </a:xfrm>
                <a:prstGeom prst="flowChartMagneticDisk">
                  <a:avLst/>
                </a:prstGeom>
                <a:solidFill>
                  <a:srgbClr val="92D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grpSp>
          <p:pic>
            <p:nvPicPr>
              <p:cNvPr id="17" name="Picture 4" descr="Leaf">
                <a:extLst>
                  <a:ext uri="{FF2B5EF4-FFF2-40B4-BE49-F238E27FC236}">
                    <a16:creationId xmlns:a16="http://schemas.microsoft.com/office/drawing/2014/main" id="{5C6DEA8D-C5EB-4A06-93D4-85E5098D420E}"/>
                  </a:ext>
                </a:extLst>
              </p:cNvPr>
              <p:cNvPicPr>
                <a:picLocks noChangeAspect="1" noChangeArrowheads="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bwMode="auto">
              <a:xfrm>
                <a:off x="4334401" y="4199171"/>
                <a:ext cx="197955" cy="19795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Fish">
                <a:extLst>
                  <a:ext uri="{FF2B5EF4-FFF2-40B4-BE49-F238E27FC236}">
                    <a16:creationId xmlns:a16="http://schemas.microsoft.com/office/drawing/2014/main" id="{1485841F-8A90-4F9D-BA97-AEC11ABC0F96}"/>
                  </a:ext>
                </a:extLst>
              </p:cNvPr>
              <p:cNvPicPr>
                <a:picLocks noChangeAspect="1" noChangeArrowheads="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bwMode="auto">
              <a:xfrm>
                <a:off x="4552904" y="4351388"/>
                <a:ext cx="324257" cy="32425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Bug">
                <a:extLst>
                  <a:ext uri="{FF2B5EF4-FFF2-40B4-BE49-F238E27FC236}">
                    <a16:creationId xmlns:a16="http://schemas.microsoft.com/office/drawing/2014/main" id="{D73BDF79-D525-45B2-9FF6-009C2B5E1947}"/>
                  </a:ext>
                </a:extLst>
              </p:cNvPr>
              <p:cNvPicPr>
                <a:picLocks noChangeAspect="1" noChangeArrowheads="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bwMode="auto">
              <a:xfrm>
                <a:off x="4953594" y="4592666"/>
                <a:ext cx="205344" cy="205344"/>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12" descr="Duck">
              <a:extLst>
                <a:ext uri="{FF2B5EF4-FFF2-40B4-BE49-F238E27FC236}">
                  <a16:creationId xmlns:a16="http://schemas.microsoft.com/office/drawing/2014/main" id="{BC178781-9A61-47E7-8F59-DD2402E377B6}"/>
                </a:ext>
              </a:extLst>
            </p:cNvPr>
            <p:cNvPicPr>
              <a:picLocks noChangeAspect="1" noChangeArrowheads="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bwMode="auto">
            <a:xfrm>
              <a:off x="4349174" y="4775195"/>
              <a:ext cx="234971" cy="23497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07563896"/>
      </p:ext>
    </p:extLst>
  </p:cSld>
  <p:clrMapOvr>
    <a:masterClrMapping/>
  </p:clrMapOvr>
  <mc:AlternateContent xmlns:mc="http://schemas.openxmlformats.org/markup-compatibility/2006" xmlns:p14="http://schemas.microsoft.com/office/powerpoint/2010/main">
    <mc:Choice Requires="p14">
      <p:transition spd="med" p14:dur="700" advTm="2764">
        <p:fade/>
      </p:transition>
    </mc:Choice>
    <mc:Fallback xmlns="">
      <p:transition spd="med" advTm="2764">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id="{B0064169-BBC2-4963-AFF6-500F774888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7272" y="263049"/>
            <a:ext cx="9760605" cy="659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2405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Override1.xml.rels><?xml version="1.0" encoding="UTF-8" standalone="yes"?>
<Relationships xmlns="http://schemas.openxmlformats.org/package/2006/relationships"><Relationship Id="rId1" Type="http://schemas.openxmlformats.org/officeDocument/2006/relationships/image" Target="../media/image24.jpeg"/></Relationships>
</file>

<file path=ppt/theme/theme1.xml><?xml version="1.0" encoding="utf-8"?>
<a:theme xmlns:a="http://schemas.openxmlformats.org/drawingml/2006/main" name="Office-teema">
  <a:themeElements>
    <a:clrScheme name="CEWP">
      <a:dk1>
        <a:sysClr val="windowText" lastClr="000000"/>
      </a:dk1>
      <a:lt1>
        <a:sysClr val="window" lastClr="FFFFFF"/>
      </a:lt1>
      <a:dk2>
        <a:srgbClr val="005697"/>
      </a:dk2>
      <a:lt2>
        <a:srgbClr val="EDEDED"/>
      </a:lt2>
      <a:accent1>
        <a:srgbClr val="003399"/>
      </a:accent1>
      <a:accent2>
        <a:srgbClr val="E6302D"/>
      </a:accent2>
      <a:accent3>
        <a:srgbClr val="7C7C7B"/>
      </a:accent3>
      <a:accent4>
        <a:srgbClr val="D9DEF2"/>
      </a:accent4>
      <a:accent5>
        <a:srgbClr val="FBE9E4"/>
      </a:accent5>
      <a:accent6>
        <a:srgbClr val="8E9ED1"/>
      </a:accent6>
      <a:hlink>
        <a:srgbClr val="000000"/>
      </a:hlink>
      <a:folHlink>
        <a:srgbClr val="000000"/>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WP_ppt_EN_06_18.pptx" id="{8373F8F4-A07F-4EE4-8775-21F751B76FE3}" vid="{026CDC50-960F-4E28-9640-71805B75E4E4}"/>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Tipo de Madeira">
    <a:majorFont>
      <a:latin typeface="Arial Black" panose="020B0A04020102020204"/>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panose="020B0604020202020204"/>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ipo de Madeira">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Override>
</file>

<file path=ppt/theme/themeOverride2.xml><?xml version="1.0" encoding="utf-8"?>
<a:themeOverride xmlns:a="http://schemas.openxmlformats.org/drawingml/2006/main">
  <a:clrScheme name="CEWP">
    <a:dk1>
      <a:sysClr val="windowText" lastClr="000000"/>
    </a:dk1>
    <a:lt1>
      <a:sysClr val="window" lastClr="FFFFFF"/>
    </a:lt1>
    <a:dk2>
      <a:srgbClr val="005697"/>
    </a:dk2>
    <a:lt2>
      <a:srgbClr val="EDEDED"/>
    </a:lt2>
    <a:accent1>
      <a:srgbClr val="003399"/>
    </a:accent1>
    <a:accent2>
      <a:srgbClr val="E6302D"/>
    </a:accent2>
    <a:accent3>
      <a:srgbClr val="7C7C7B"/>
    </a:accent3>
    <a:accent4>
      <a:srgbClr val="D9DEF2"/>
    </a:accent4>
    <a:accent5>
      <a:srgbClr val="FBE9E4"/>
    </a:accent5>
    <a:accent6>
      <a:srgbClr val="8E9ED1"/>
    </a:accent6>
    <a:hlink>
      <a:srgbClr val="000000"/>
    </a:hlink>
    <a:folHlink>
      <a:srgbClr val="000000"/>
    </a:folHlink>
  </a:clrScheme>
</a:themeOverride>
</file>

<file path=docProps/app.xml><?xml version="1.0" encoding="utf-8"?>
<Properties xmlns="http://schemas.openxmlformats.org/officeDocument/2006/extended-properties" xmlns:vt="http://schemas.openxmlformats.org/officeDocument/2006/docPropsVTypes">
  <Template/>
  <TotalTime>2705</TotalTime>
  <Words>1237</Words>
  <Application>Microsoft Office PowerPoint</Application>
  <PresentationFormat>Ecrã Panorâmico</PresentationFormat>
  <Paragraphs>162</Paragraphs>
  <Slides>16</Slides>
  <Notes>8</Notes>
  <HiddenSlides>0</HiddenSlides>
  <MMClips>0</MMClips>
  <ScaleCrop>false</ScaleCrop>
  <HeadingPairs>
    <vt:vector size="6" baseType="variant">
      <vt:variant>
        <vt:lpstr>Tipos de letra usados</vt:lpstr>
      </vt:variant>
      <vt:variant>
        <vt:i4>5</vt:i4>
      </vt:variant>
      <vt:variant>
        <vt:lpstr>Tema</vt:lpstr>
      </vt:variant>
      <vt:variant>
        <vt:i4>1</vt:i4>
      </vt:variant>
      <vt:variant>
        <vt:lpstr>Títulos dos diapositivos</vt:lpstr>
      </vt:variant>
      <vt:variant>
        <vt:i4>16</vt:i4>
      </vt:variant>
    </vt:vector>
  </HeadingPairs>
  <TitlesOfParts>
    <vt:vector size="22" baseType="lpstr">
      <vt:lpstr>微软雅黑</vt:lpstr>
      <vt:lpstr>Arial</vt:lpstr>
      <vt:lpstr>Arimo</vt:lpstr>
      <vt:lpstr>Calibri</vt:lpstr>
      <vt:lpstr>Trebuchet MS</vt:lpstr>
      <vt:lpstr>Office-teema</vt:lpstr>
      <vt:lpstr>Ecological Restoration Technology Innovation</vt:lpstr>
      <vt:lpstr>Ecological Restoration</vt:lpstr>
      <vt:lpstr>Summary of cases studies</vt:lpstr>
      <vt:lpstr>Prioritizing Restoration measures in Algarve</vt:lpstr>
      <vt:lpstr>Apresentação do PowerPoint</vt:lpstr>
      <vt:lpstr>Biological elements of quality WFD </vt:lpstr>
      <vt:lpstr>Apresentação do PowerPoint</vt:lpstr>
      <vt:lpstr>Apresentação do PowerPoint</vt:lpstr>
      <vt:lpstr>Apresentação do PowerPoint</vt:lpstr>
      <vt:lpstr>Cost Effective Neural Technique for Alleviation of Urban Flood Risk  CENTAUR project  Waters of Coimbra/University of Coimbra  https://www.sheffield.ac.uk/centaur/home/outputs </vt:lpstr>
      <vt:lpstr>Cost Effective Neural Technique for Alleviation of Urban Flood Risk  CENTAUR</vt:lpstr>
      <vt:lpstr>Recycling nutrients and energy of Canadian waterweed  ELODEA II Ritva Nilivaara, Finnish Environment Institute (SYKE)  </vt:lpstr>
      <vt:lpstr>Recycling nutrients and energy of Canadian waterweed  ELODEA II</vt:lpstr>
      <vt:lpstr>MArket uptake of an innovative irrigation Solution based on LOW WATer-ENergy consumption MASLOWATEN</vt:lpstr>
      <vt:lpstr>MArket uptake of an innovative irrigation Solution based on LOW WATer-ENergy consumption MASLOWATEN - https://maslowaten.eu/?page_id=178&amp;lang=en </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Ana Isabel da Silva Mendes</dc:creator>
  <cp:lastModifiedBy>Diana Carlos</cp:lastModifiedBy>
  <cp:revision>29</cp:revision>
  <dcterms:created xsi:type="dcterms:W3CDTF">2021-01-18T19:34:19Z</dcterms:created>
  <dcterms:modified xsi:type="dcterms:W3CDTF">2021-01-21T08:03:22Z</dcterms:modified>
</cp:coreProperties>
</file>